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4"/>
  </p:sldMasterIdLst>
  <p:notesMasterIdLst>
    <p:notesMasterId r:id="rId61"/>
  </p:notesMasterIdLst>
  <p:handoutMasterIdLst>
    <p:handoutMasterId r:id="rId62"/>
  </p:handoutMasterIdLst>
  <p:sldIdLst>
    <p:sldId id="262" r:id="rId5"/>
    <p:sldId id="423" r:id="rId6"/>
    <p:sldId id="261" r:id="rId7"/>
    <p:sldId id="424" r:id="rId8"/>
    <p:sldId id="263" r:id="rId9"/>
    <p:sldId id="406" r:id="rId10"/>
    <p:sldId id="413" r:id="rId11"/>
    <p:sldId id="414" r:id="rId12"/>
    <p:sldId id="421" r:id="rId13"/>
    <p:sldId id="422" r:id="rId14"/>
    <p:sldId id="419" r:id="rId15"/>
    <p:sldId id="420" r:id="rId16"/>
    <p:sldId id="425" r:id="rId17"/>
    <p:sldId id="314" r:id="rId18"/>
    <p:sldId id="426" r:id="rId19"/>
    <p:sldId id="267" r:id="rId20"/>
    <p:sldId id="304" r:id="rId21"/>
    <p:sldId id="415" r:id="rId22"/>
    <p:sldId id="441" r:id="rId23"/>
    <p:sldId id="442" r:id="rId24"/>
    <p:sldId id="438" r:id="rId25"/>
    <p:sldId id="439" r:id="rId26"/>
    <p:sldId id="440" r:id="rId27"/>
    <p:sldId id="443" r:id="rId28"/>
    <p:sldId id="444" r:id="rId29"/>
    <p:sldId id="416" r:id="rId30"/>
    <p:sldId id="307" r:id="rId31"/>
    <p:sldId id="445" r:id="rId32"/>
    <p:sldId id="407" r:id="rId33"/>
    <p:sldId id="404" r:id="rId34"/>
    <p:sldId id="308" r:id="rId35"/>
    <p:sldId id="446" r:id="rId36"/>
    <p:sldId id="447" r:id="rId37"/>
    <p:sldId id="451" r:id="rId38"/>
    <p:sldId id="378" r:id="rId39"/>
    <p:sldId id="309" r:id="rId40"/>
    <p:sldId id="452" r:id="rId41"/>
    <p:sldId id="453" r:id="rId42"/>
    <p:sldId id="456" r:id="rId43"/>
    <p:sldId id="454" r:id="rId44"/>
    <p:sldId id="429" r:id="rId45"/>
    <p:sldId id="430" r:id="rId46"/>
    <p:sldId id="455" r:id="rId47"/>
    <p:sldId id="376" r:id="rId48"/>
    <p:sldId id="448" r:id="rId49"/>
    <p:sldId id="449" r:id="rId50"/>
    <p:sldId id="450" r:id="rId51"/>
    <p:sldId id="408" r:id="rId52"/>
    <p:sldId id="417" r:id="rId53"/>
    <p:sldId id="435" r:id="rId54"/>
    <p:sldId id="271" r:id="rId55"/>
    <p:sldId id="436" r:id="rId56"/>
    <p:sldId id="379" r:id="rId57"/>
    <p:sldId id="380" r:id="rId58"/>
    <p:sldId id="437" r:id="rId59"/>
    <p:sldId id="409" r:id="rId60"/>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5pPr>
    <a:lvl6pPr marL="2286000" algn="l" defTabSz="914400" rtl="0" eaLnBrk="1" latinLnBrk="0" hangingPunct="1">
      <a:defRPr sz="2400" kern="1200">
        <a:solidFill>
          <a:schemeClr val="tx1"/>
        </a:solidFill>
        <a:latin typeface="Arial" charset="0"/>
        <a:ea typeface="ＭＳ Ｐゴシック" pitchFamily="16" charset="-128"/>
        <a:cs typeface="+mn-cs"/>
      </a:defRPr>
    </a:lvl6pPr>
    <a:lvl7pPr marL="2743200" algn="l" defTabSz="914400" rtl="0" eaLnBrk="1" latinLnBrk="0" hangingPunct="1">
      <a:defRPr sz="2400" kern="1200">
        <a:solidFill>
          <a:schemeClr val="tx1"/>
        </a:solidFill>
        <a:latin typeface="Arial" charset="0"/>
        <a:ea typeface="ＭＳ Ｐゴシック" pitchFamily="16" charset="-128"/>
        <a:cs typeface="+mn-cs"/>
      </a:defRPr>
    </a:lvl7pPr>
    <a:lvl8pPr marL="3200400" algn="l" defTabSz="914400" rtl="0" eaLnBrk="1" latinLnBrk="0" hangingPunct="1">
      <a:defRPr sz="2400" kern="1200">
        <a:solidFill>
          <a:schemeClr val="tx1"/>
        </a:solidFill>
        <a:latin typeface="Arial" charset="0"/>
        <a:ea typeface="ＭＳ Ｐゴシック" pitchFamily="16" charset="-128"/>
        <a:cs typeface="+mn-cs"/>
      </a:defRPr>
    </a:lvl8pPr>
    <a:lvl9pPr marL="3657600" algn="l" defTabSz="914400" rtl="0" eaLnBrk="1" latinLnBrk="0" hangingPunct="1">
      <a:defRPr sz="2400" kern="1200">
        <a:solidFill>
          <a:schemeClr val="tx1"/>
        </a:solidFill>
        <a:latin typeface="Arial" charset="0"/>
        <a:ea typeface="ＭＳ Ｐゴシック" pitchFamily="16"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elanie Miller" initials="M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8151"/>
    <a:srgbClr val="002B5E"/>
    <a:srgbClr val="CDB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46DF7F-9C6D-C506-ECDD-777ECCDA9E41}" v="60" dt="2021-01-20T12:36:07.489"/>
    <p1510:client id="{97D217E6-E895-1D37-91F7-2FE605274C1D}" v="28" dt="2021-01-06T16:18:57.9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horzBarState="maximized">
    <p:restoredLeft sz="21103" autoAdjust="0"/>
    <p:restoredTop sz="93189" autoAdjust="0"/>
  </p:normalViewPr>
  <p:slideViewPr>
    <p:cSldViewPr snapToGrid="0">
      <p:cViewPr varScale="1">
        <p:scale>
          <a:sx n="87" d="100"/>
          <a:sy n="87" d="100"/>
        </p:scale>
        <p:origin x="1082"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10626"/>
    </p:cViewPr>
  </p:sorterViewPr>
  <p:notesViewPr>
    <p:cSldViewPr snapToGrid="0">
      <p:cViewPr>
        <p:scale>
          <a:sx n="100" d="100"/>
          <a:sy n="100" d="100"/>
        </p:scale>
        <p:origin x="-1662" y="290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commentAuthors" Target="commentAuthors.xml"/><Relationship Id="rId68"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presProps" Target="presProps.xml"/><Relationship Id="rId69"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ister, Jenna" userId="S::jem275@pitt.edu::d8f3b1e4-685f-4347-830c-7b295416e666" providerId="AD" clId="Web-{3546DF7F-9C6D-C506-ECDD-777ECCDA9E41}"/>
    <pc:docChg chg="modSld">
      <pc:chgData name="Meister, Jenna" userId="S::jem275@pitt.edu::d8f3b1e4-685f-4347-830c-7b295416e666" providerId="AD" clId="Web-{3546DF7F-9C6D-C506-ECDD-777ECCDA9E41}" dt="2021-01-20T12:36:07.489" v="59" actId="20577"/>
      <pc:docMkLst>
        <pc:docMk/>
      </pc:docMkLst>
      <pc:sldChg chg="modSp">
        <pc:chgData name="Meister, Jenna" userId="S::jem275@pitt.edu::d8f3b1e4-685f-4347-830c-7b295416e666" providerId="AD" clId="Web-{3546DF7F-9C6D-C506-ECDD-777ECCDA9E41}" dt="2021-01-20T03:46:34.132" v="7" actId="20577"/>
        <pc:sldMkLst>
          <pc:docMk/>
          <pc:sldMk cId="0" sldId="261"/>
        </pc:sldMkLst>
        <pc:spChg chg="mod">
          <ac:chgData name="Meister, Jenna" userId="S::jem275@pitt.edu::d8f3b1e4-685f-4347-830c-7b295416e666" providerId="AD" clId="Web-{3546DF7F-9C6D-C506-ECDD-777ECCDA9E41}" dt="2021-01-20T03:46:34.132" v="7" actId="20577"/>
          <ac:spMkLst>
            <pc:docMk/>
            <pc:sldMk cId="0" sldId="261"/>
            <ac:spMk id="10" creationId="{00000000-0000-0000-0000-000000000000}"/>
          </ac:spMkLst>
        </pc:spChg>
      </pc:sldChg>
      <pc:sldChg chg="delSp modSp mod modClrScheme chgLayout">
        <pc:chgData name="Meister, Jenna" userId="S::jem275@pitt.edu::d8f3b1e4-685f-4347-830c-7b295416e666" providerId="AD" clId="Web-{3546DF7F-9C6D-C506-ECDD-777ECCDA9E41}" dt="2021-01-20T03:53:20.617" v="14"/>
        <pc:sldMkLst>
          <pc:docMk/>
          <pc:sldMk cId="3628111862" sldId="425"/>
        </pc:sldMkLst>
        <pc:spChg chg="mod ord">
          <ac:chgData name="Meister, Jenna" userId="S::jem275@pitt.edu::d8f3b1e4-685f-4347-830c-7b295416e666" providerId="AD" clId="Web-{3546DF7F-9C6D-C506-ECDD-777ECCDA9E41}" dt="2021-01-20T03:53:20.617" v="14"/>
          <ac:spMkLst>
            <pc:docMk/>
            <pc:sldMk cId="3628111862" sldId="425"/>
            <ac:spMk id="4" creationId="{00000000-0000-0000-0000-000000000000}"/>
          </ac:spMkLst>
        </pc:spChg>
        <pc:spChg chg="mod ord">
          <ac:chgData name="Meister, Jenna" userId="S::jem275@pitt.edu::d8f3b1e4-685f-4347-830c-7b295416e666" providerId="AD" clId="Web-{3546DF7F-9C6D-C506-ECDD-777ECCDA9E41}" dt="2021-01-20T03:53:20.617" v="14"/>
          <ac:spMkLst>
            <pc:docMk/>
            <pc:sldMk cId="3628111862" sldId="425"/>
            <ac:spMk id="5" creationId="{00000000-0000-0000-0000-000000000000}"/>
          </ac:spMkLst>
        </pc:spChg>
        <pc:spChg chg="del mod">
          <ac:chgData name="Meister, Jenna" userId="S::jem275@pitt.edu::d8f3b1e4-685f-4347-830c-7b295416e666" providerId="AD" clId="Web-{3546DF7F-9C6D-C506-ECDD-777ECCDA9E41}" dt="2021-01-20T03:53:20.617" v="14"/>
          <ac:spMkLst>
            <pc:docMk/>
            <pc:sldMk cId="3628111862" sldId="425"/>
            <ac:spMk id="6" creationId="{00000000-0000-0000-0000-000000000000}"/>
          </ac:spMkLst>
        </pc:spChg>
        <pc:spChg chg="mod">
          <ac:chgData name="Meister, Jenna" userId="S::jem275@pitt.edu::d8f3b1e4-685f-4347-830c-7b295416e666" providerId="AD" clId="Web-{3546DF7F-9C6D-C506-ECDD-777ECCDA9E41}" dt="2021-01-20T03:52:47.521" v="12" actId="14100"/>
          <ac:spMkLst>
            <pc:docMk/>
            <pc:sldMk cId="3628111862" sldId="425"/>
            <ac:spMk id="16" creationId="{00000000-0000-0000-0000-000000000000}"/>
          </ac:spMkLst>
        </pc:spChg>
        <pc:grpChg chg="mod">
          <ac:chgData name="Meister, Jenna" userId="S::jem275@pitt.edu::d8f3b1e4-685f-4347-830c-7b295416e666" providerId="AD" clId="Web-{3546DF7F-9C6D-C506-ECDD-777ECCDA9E41}" dt="2021-01-20T03:51:51.892" v="8" actId="1076"/>
          <ac:grpSpMkLst>
            <pc:docMk/>
            <pc:sldMk cId="3628111862" sldId="425"/>
            <ac:grpSpMk id="7" creationId="{00000000-0000-0000-0000-000000000000}"/>
          </ac:grpSpMkLst>
        </pc:grpChg>
      </pc:sldChg>
      <pc:sldChg chg="modSp">
        <pc:chgData name="Meister, Jenna" userId="S::jem275@pitt.edu::d8f3b1e4-685f-4347-830c-7b295416e666" providerId="AD" clId="Web-{3546DF7F-9C6D-C506-ECDD-777ECCDA9E41}" dt="2021-01-20T12:30:58.920" v="42" actId="20577"/>
        <pc:sldMkLst>
          <pc:docMk/>
          <pc:sldMk cId="3029821605" sldId="429"/>
        </pc:sldMkLst>
        <pc:spChg chg="mod">
          <ac:chgData name="Meister, Jenna" userId="S::jem275@pitt.edu::d8f3b1e4-685f-4347-830c-7b295416e666" providerId="AD" clId="Web-{3546DF7F-9C6D-C506-ECDD-777ECCDA9E41}" dt="2021-01-20T12:30:58.920" v="42" actId="20577"/>
          <ac:spMkLst>
            <pc:docMk/>
            <pc:sldMk cId="3029821605" sldId="429"/>
            <ac:spMk id="25678" creationId="{00000000-0000-0000-0000-000000000000}"/>
          </ac:spMkLst>
        </pc:spChg>
      </pc:sldChg>
      <pc:sldChg chg="modSp">
        <pc:chgData name="Meister, Jenna" userId="S::jem275@pitt.edu::d8f3b1e4-685f-4347-830c-7b295416e666" providerId="AD" clId="Web-{3546DF7F-9C6D-C506-ECDD-777ECCDA9E41}" dt="2021-01-20T12:36:07.489" v="59" actId="20577"/>
        <pc:sldMkLst>
          <pc:docMk/>
          <pc:sldMk cId="2410942274" sldId="435"/>
        </pc:sldMkLst>
        <pc:spChg chg="mod">
          <ac:chgData name="Meister, Jenna" userId="S::jem275@pitt.edu::d8f3b1e4-685f-4347-830c-7b295416e666" providerId="AD" clId="Web-{3546DF7F-9C6D-C506-ECDD-777ECCDA9E41}" dt="2021-01-20T12:36:07.489" v="59" actId="20577"/>
          <ac:spMkLst>
            <pc:docMk/>
            <pc:sldMk cId="2410942274" sldId="435"/>
            <ac:spMk id="3" creationId="{00000000-0000-0000-0000-000000000000}"/>
          </ac:spMkLst>
        </pc:spChg>
      </pc:sldChg>
      <pc:sldChg chg="modSp">
        <pc:chgData name="Meister, Jenna" userId="S::jem275@pitt.edu::d8f3b1e4-685f-4347-830c-7b295416e666" providerId="AD" clId="Web-{3546DF7F-9C6D-C506-ECDD-777ECCDA9E41}" dt="2021-01-20T12:33:08.829" v="53" actId="20577"/>
        <pc:sldMkLst>
          <pc:docMk/>
          <pc:sldMk cId="947613594" sldId="450"/>
        </pc:sldMkLst>
        <pc:spChg chg="mod">
          <ac:chgData name="Meister, Jenna" userId="S::jem275@pitt.edu::d8f3b1e4-685f-4347-830c-7b295416e666" providerId="AD" clId="Web-{3546DF7F-9C6D-C506-ECDD-777ECCDA9E41}" dt="2021-01-20T12:33:08.829" v="53" actId="20577"/>
          <ac:spMkLst>
            <pc:docMk/>
            <pc:sldMk cId="947613594" sldId="450"/>
            <ac:spMk id="3" creationId="{00000000-0000-0000-0000-000000000000}"/>
          </ac:spMkLst>
        </pc:spChg>
      </pc:sldChg>
      <pc:sldChg chg="modSp">
        <pc:chgData name="Meister, Jenna" userId="S::jem275@pitt.edu::d8f3b1e4-685f-4347-830c-7b295416e666" providerId="AD" clId="Web-{3546DF7F-9C6D-C506-ECDD-777ECCDA9E41}" dt="2021-01-20T04:10:53.104" v="27" actId="20577"/>
        <pc:sldMkLst>
          <pc:docMk/>
          <pc:sldMk cId="794217415" sldId="451"/>
        </pc:sldMkLst>
        <pc:spChg chg="mod">
          <ac:chgData name="Meister, Jenna" userId="S::jem275@pitt.edu::d8f3b1e4-685f-4347-830c-7b295416e666" providerId="AD" clId="Web-{3546DF7F-9C6D-C506-ECDD-777ECCDA9E41}" dt="2021-01-20T04:10:53.104" v="27" actId="20577"/>
          <ac:spMkLst>
            <pc:docMk/>
            <pc:sldMk cId="794217415" sldId="451"/>
            <ac:spMk id="3" creationId="{00000000-0000-0000-0000-000000000000}"/>
          </ac:spMkLst>
        </pc:spChg>
      </pc:sldChg>
      <pc:sldChg chg="modSp">
        <pc:chgData name="Meister, Jenna" userId="S::jem275@pitt.edu::d8f3b1e4-685f-4347-830c-7b295416e666" providerId="AD" clId="Web-{3546DF7F-9C6D-C506-ECDD-777ECCDA9E41}" dt="2021-01-20T12:15:23.260" v="28" actId="20577"/>
        <pc:sldMkLst>
          <pc:docMk/>
          <pc:sldMk cId="2213816971" sldId="453"/>
        </pc:sldMkLst>
        <pc:spChg chg="mod">
          <ac:chgData name="Meister, Jenna" userId="S::jem275@pitt.edu::d8f3b1e4-685f-4347-830c-7b295416e666" providerId="AD" clId="Web-{3546DF7F-9C6D-C506-ECDD-777ECCDA9E41}" dt="2021-01-20T12:15:23.260" v="28" actId="20577"/>
          <ac:spMkLst>
            <pc:docMk/>
            <pc:sldMk cId="2213816971" sldId="453"/>
            <ac:spMk id="3" creationId="{00000000-0000-0000-0000-000000000000}"/>
          </ac:spMkLst>
        </pc:spChg>
      </pc:sldChg>
      <pc:sldChg chg="modSp">
        <pc:chgData name="Meister, Jenna" userId="S::jem275@pitt.edu::d8f3b1e4-685f-4347-830c-7b295416e666" providerId="AD" clId="Web-{3546DF7F-9C6D-C506-ECDD-777ECCDA9E41}" dt="2021-01-20T12:30:43.951" v="40" actId="20577"/>
        <pc:sldMkLst>
          <pc:docMk/>
          <pc:sldMk cId="1941736506" sldId="456"/>
        </pc:sldMkLst>
        <pc:spChg chg="mod">
          <ac:chgData name="Meister, Jenna" userId="S::jem275@pitt.edu::d8f3b1e4-685f-4347-830c-7b295416e666" providerId="AD" clId="Web-{3546DF7F-9C6D-C506-ECDD-777ECCDA9E41}" dt="2021-01-20T12:30:43.951" v="40" actId="20577"/>
          <ac:spMkLst>
            <pc:docMk/>
            <pc:sldMk cId="1941736506" sldId="456"/>
            <ac:spMk id="3" creationId="{00000000-0000-0000-0000-000000000000}"/>
          </ac:spMkLst>
        </pc:spChg>
      </pc:sldChg>
    </pc:docChg>
  </pc:docChgLst>
  <pc:docChgLst>
    <pc:chgData name="Merovich, Andrea Michelle Albert" userId="S::anm222@pitt.edu::ae7b1b11-7fc9-461a-a9ca-585e42c51441" providerId="AD" clId="Web-{7BE1CC3D-216D-C29B-3B39-64E1A2E35EF1}"/>
    <pc:docChg chg="modSld">
      <pc:chgData name="Merovich, Andrea Michelle Albert" userId="S::anm222@pitt.edu::ae7b1b11-7fc9-461a-a9ca-585e42c51441" providerId="AD" clId="Web-{7BE1CC3D-216D-C29B-3B39-64E1A2E35EF1}" dt="2020-10-27T18:40:40.671" v="23" actId="20577"/>
      <pc:docMkLst>
        <pc:docMk/>
      </pc:docMkLst>
      <pc:sldChg chg="modSp">
        <pc:chgData name="Merovich, Andrea Michelle Albert" userId="S::anm222@pitt.edu::ae7b1b11-7fc9-461a-a9ca-585e42c51441" providerId="AD" clId="Web-{7BE1CC3D-216D-C29B-3B39-64E1A2E35EF1}" dt="2020-10-27T18:40:26.124" v="21" actId="20577"/>
        <pc:sldMkLst>
          <pc:docMk/>
          <pc:sldMk cId="24146620" sldId="408"/>
        </pc:sldMkLst>
        <pc:spChg chg="mod">
          <ac:chgData name="Merovich, Andrea Michelle Albert" userId="S::anm222@pitt.edu::ae7b1b11-7fc9-461a-a9ca-585e42c51441" providerId="AD" clId="Web-{7BE1CC3D-216D-C29B-3B39-64E1A2E35EF1}" dt="2020-10-27T18:40:26.124" v="21" actId="20577"/>
          <ac:spMkLst>
            <pc:docMk/>
            <pc:sldMk cId="24146620" sldId="408"/>
            <ac:spMk id="3" creationId="{00000000-0000-0000-0000-000000000000}"/>
          </ac:spMkLst>
        </pc:spChg>
      </pc:sldChg>
      <pc:sldChg chg="modSp">
        <pc:chgData name="Merovich, Andrea Michelle Albert" userId="S::anm222@pitt.edu::ae7b1b11-7fc9-461a-a9ca-585e42c51441" providerId="AD" clId="Web-{7BE1CC3D-216D-C29B-3B39-64E1A2E35EF1}" dt="2020-10-27T18:40:40.671" v="23" actId="20577"/>
        <pc:sldMkLst>
          <pc:docMk/>
          <pc:sldMk cId="4120200082" sldId="417"/>
        </pc:sldMkLst>
        <pc:spChg chg="mod">
          <ac:chgData name="Merovich, Andrea Michelle Albert" userId="S::anm222@pitt.edu::ae7b1b11-7fc9-461a-a9ca-585e42c51441" providerId="AD" clId="Web-{7BE1CC3D-216D-C29B-3B39-64E1A2E35EF1}" dt="2020-10-27T18:40:40.671" v="23" actId="20577"/>
          <ac:spMkLst>
            <pc:docMk/>
            <pc:sldMk cId="4120200082" sldId="417"/>
            <ac:spMk id="3" creationId="{00000000-0000-0000-0000-000000000000}"/>
          </ac:spMkLst>
        </pc:spChg>
      </pc:sldChg>
      <pc:sldChg chg="modSp">
        <pc:chgData name="Merovich, Andrea Michelle Albert" userId="S::anm222@pitt.edu::ae7b1b11-7fc9-461a-a9ca-585e42c51441" providerId="AD" clId="Web-{7BE1CC3D-216D-C29B-3B39-64E1A2E35EF1}" dt="2020-10-27T18:38:08.322" v="0" actId="20577"/>
        <pc:sldMkLst>
          <pc:docMk/>
          <pc:sldMk cId="2973510284" sldId="421"/>
        </pc:sldMkLst>
        <pc:spChg chg="mod">
          <ac:chgData name="Merovich, Andrea Michelle Albert" userId="S::anm222@pitt.edu::ae7b1b11-7fc9-461a-a9ca-585e42c51441" providerId="AD" clId="Web-{7BE1CC3D-216D-C29B-3B39-64E1A2E35EF1}" dt="2020-10-27T18:38:08.322" v="0" actId="20577"/>
          <ac:spMkLst>
            <pc:docMk/>
            <pc:sldMk cId="2973510284" sldId="421"/>
            <ac:spMk id="3" creationId="{00000000-0000-0000-0000-000000000000}"/>
          </ac:spMkLst>
        </pc:spChg>
      </pc:sldChg>
      <pc:sldChg chg="modSp">
        <pc:chgData name="Merovich, Andrea Michelle Albert" userId="S::anm222@pitt.edu::ae7b1b11-7fc9-461a-a9ca-585e42c51441" providerId="AD" clId="Web-{7BE1CC3D-216D-C29B-3B39-64E1A2E35EF1}" dt="2020-10-27T18:38:42.480" v="3" actId="20577"/>
        <pc:sldMkLst>
          <pc:docMk/>
          <pc:sldMk cId="2310416298" sldId="438"/>
        </pc:sldMkLst>
        <pc:spChg chg="mod">
          <ac:chgData name="Merovich, Andrea Michelle Albert" userId="S::anm222@pitt.edu::ae7b1b11-7fc9-461a-a9ca-585e42c51441" providerId="AD" clId="Web-{7BE1CC3D-216D-C29B-3B39-64E1A2E35EF1}" dt="2020-10-27T18:38:42.480" v="3" actId="20577"/>
          <ac:spMkLst>
            <pc:docMk/>
            <pc:sldMk cId="2310416298" sldId="438"/>
            <ac:spMk id="3" creationId="{00000000-0000-0000-0000-000000000000}"/>
          </ac:spMkLst>
        </pc:spChg>
      </pc:sldChg>
      <pc:sldChg chg="modSp">
        <pc:chgData name="Merovich, Andrea Michelle Albert" userId="S::anm222@pitt.edu::ae7b1b11-7fc9-461a-a9ca-585e42c51441" providerId="AD" clId="Web-{7BE1CC3D-216D-C29B-3B39-64E1A2E35EF1}" dt="2020-10-27T18:38:32.714" v="1" actId="20577"/>
        <pc:sldMkLst>
          <pc:docMk/>
          <pc:sldMk cId="3529543827" sldId="442"/>
        </pc:sldMkLst>
        <pc:spChg chg="mod">
          <ac:chgData name="Merovich, Andrea Michelle Albert" userId="S::anm222@pitt.edu::ae7b1b11-7fc9-461a-a9ca-585e42c51441" providerId="AD" clId="Web-{7BE1CC3D-216D-C29B-3B39-64E1A2E35EF1}" dt="2020-10-27T18:38:32.714" v="1" actId="20577"/>
          <ac:spMkLst>
            <pc:docMk/>
            <pc:sldMk cId="3529543827" sldId="442"/>
            <ac:spMk id="3" creationId="{00000000-0000-0000-0000-000000000000}"/>
          </ac:spMkLst>
        </pc:spChg>
      </pc:sldChg>
      <pc:sldChg chg="modSp">
        <pc:chgData name="Merovich, Andrea Michelle Albert" userId="S::anm222@pitt.edu::ae7b1b11-7fc9-461a-a9ca-585e42c51441" providerId="AD" clId="Web-{7BE1CC3D-216D-C29B-3B39-64E1A2E35EF1}" dt="2020-10-27T18:38:59.043" v="6" actId="20577"/>
        <pc:sldMkLst>
          <pc:docMk/>
          <pc:sldMk cId="47239660" sldId="443"/>
        </pc:sldMkLst>
        <pc:spChg chg="mod">
          <ac:chgData name="Merovich, Andrea Michelle Albert" userId="S::anm222@pitt.edu::ae7b1b11-7fc9-461a-a9ca-585e42c51441" providerId="AD" clId="Web-{7BE1CC3D-216D-C29B-3B39-64E1A2E35EF1}" dt="2020-10-27T18:38:59.043" v="6" actId="20577"/>
          <ac:spMkLst>
            <pc:docMk/>
            <pc:sldMk cId="47239660" sldId="443"/>
            <ac:spMk id="3" creationId="{00000000-0000-0000-0000-000000000000}"/>
          </ac:spMkLst>
        </pc:spChg>
      </pc:sldChg>
      <pc:sldChg chg="modSp">
        <pc:chgData name="Merovich, Andrea Michelle Albert" userId="S::anm222@pitt.edu::ae7b1b11-7fc9-461a-a9ca-585e42c51441" providerId="AD" clId="Web-{7BE1CC3D-216D-C29B-3B39-64E1A2E35EF1}" dt="2020-10-27T18:39:14.778" v="12" actId="20577"/>
        <pc:sldMkLst>
          <pc:docMk/>
          <pc:sldMk cId="939971321" sldId="444"/>
        </pc:sldMkLst>
        <pc:spChg chg="mod">
          <ac:chgData name="Merovich, Andrea Michelle Albert" userId="S::anm222@pitt.edu::ae7b1b11-7fc9-461a-a9ca-585e42c51441" providerId="AD" clId="Web-{7BE1CC3D-216D-C29B-3B39-64E1A2E35EF1}" dt="2020-10-27T18:39:14.778" v="12" actId="20577"/>
          <ac:spMkLst>
            <pc:docMk/>
            <pc:sldMk cId="939971321" sldId="444"/>
            <ac:spMk id="3" creationId="{00000000-0000-0000-0000-000000000000}"/>
          </ac:spMkLst>
        </pc:spChg>
      </pc:sldChg>
      <pc:sldChg chg="modSp">
        <pc:chgData name="Merovich, Andrea Michelle Albert" userId="S::anm222@pitt.edu::ae7b1b11-7fc9-461a-a9ca-585e42c51441" providerId="AD" clId="Web-{7BE1CC3D-216D-C29B-3B39-64E1A2E35EF1}" dt="2020-10-27T18:39:58.263" v="19" actId="20577"/>
        <pc:sldMkLst>
          <pc:docMk/>
          <pc:sldMk cId="2213816971" sldId="453"/>
        </pc:sldMkLst>
        <pc:spChg chg="mod">
          <ac:chgData name="Merovich, Andrea Michelle Albert" userId="S::anm222@pitt.edu::ae7b1b11-7fc9-461a-a9ca-585e42c51441" providerId="AD" clId="Web-{7BE1CC3D-216D-C29B-3B39-64E1A2E35EF1}" dt="2020-10-27T18:39:58.263" v="19" actId="20577"/>
          <ac:spMkLst>
            <pc:docMk/>
            <pc:sldMk cId="2213816971" sldId="453"/>
            <ac:spMk id="3" creationId="{00000000-0000-0000-0000-000000000000}"/>
          </ac:spMkLst>
        </pc:spChg>
      </pc:sldChg>
      <pc:sldChg chg="modSp">
        <pc:chgData name="Merovich, Andrea Michelle Albert" userId="S::anm222@pitt.edu::ae7b1b11-7fc9-461a-a9ca-585e42c51441" providerId="AD" clId="Web-{7BE1CC3D-216D-C29B-3B39-64E1A2E35EF1}" dt="2020-10-27T18:40:10.295" v="20" actId="20577"/>
        <pc:sldMkLst>
          <pc:docMk/>
          <pc:sldMk cId="3063213850" sldId="455"/>
        </pc:sldMkLst>
        <pc:spChg chg="mod">
          <ac:chgData name="Merovich, Andrea Michelle Albert" userId="S::anm222@pitt.edu::ae7b1b11-7fc9-461a-a9ca-585e42c51441" providerId="AD" clId="Web-{7BE1CC3D-216D-C29B-3B39-64E1A2E35EF1}" dt="2020-10-27T18:40:10.295" v="20" actId="20577"/>
          <ac:spMkLst>
            <pc:docMk/>
            <pc:sldMk cId="3063213850" sldId="455"/>
            <ac:spMk id="3" creationId="{00000000-0000-0000-0000-000000000000}"/>
          </ac:spMkLst>
        </pc:spChg>
      </pc:sldChg>
    </pc:docChg>
  </pc:docChgLst>
  <pc:docChgLst>
    <pc:chgData name="Merovich, Andrea Michelle Albert" userId="ae7b1b11-7fc9-461a-a9ca-585e42c51441" providerId="ADAL" clId="{CCD83C24-34C8-4FCF-91AC-9CABE964FBC9}"/>
    <pc:docChg chg="modSld modMainMaster">
      <pc:chgData name="Merovich, Andrea Michelle Albert" userId="ae7b1b11-7fc9-461a-a9ca-585e42c51441" providerId="ADAL" clId="{CCD83C24-34C8-4FCF-91AC-9CABE964FBC9}" dt="2020-12-18T18:37:21.696" v="13" actId="20577"/>
      <pc:docMkLst>
        <pc:docMk/>
      </pc:docMkLst>
      <pc:sldChg chg="modSp mod">
        <pc:chgData name="Merovich, Andrea Michelle Albert" userId="ae7b1b11-7fc9-461a-a9ca-585e42c51441" providerId="ADAL" clId="{CCD83C24-34C8-4FCF-91AC-9CABE964FBC9}" dt="2020-12-18T18:36:19.267" v="6" actId="20577"/>
        <pc:sldMkLst>
          <pc:docMk/>
          <pc:sldMk cId="349571373" sldId="262"/>
        </pc:sldMkLst>
        <pc:spChg chg="mod">
          <ac:chgData name="Merovich, Andrea Michelle Albert" userId="ae7b1b11-7fc9-461a-a9ca-585e42c51441" providerId="ADAL" clId="{CCD83C24-34C8-4FCF-91AC-9CABE964FBC9}" dt="2020-12-18T18:36:19.267" v="6" actId="20577"/>
          <ac:spMkLst>
            <pc:docMk/>
            <pc:sldMk cId="349571373" sldId="262"/>
            <ac:spMk id="4098" creationId="{00000000-0000-0000-0000-000000000000}"/>
          </ac:spMkLst>
        </pc:spChg>
      </pc:sldChg>
      <pc:sldMasterChg chg="modSp mod">
        <pc:chgData name="Merovich, Andrea Michelle Albert" userId="ae7b1b11-7fc9-461a-a9ca-585e42c51441" providerId="ADAL" clId="{CCD83C24-34C8-4FCF-91AC-9CABE964FBC9}" dt="2020-12-18T18:37:21.696" v="13" actId="20577"/>
        <pc:sldMasterMkLst>
          <pc:docMk/>
          <pc:sldMasterMk cId="0" sldId="2147483651"/>
        </pc:sldMasterMkLst>
        <pc:spChg chg="mod">
          <ac:chgData name="Merovich, Andrea Michelle Albert" userId="ae7b1b11-7fc9-461a-a9ca-585e42c51441" providerId="ADAL" clId="{CCD83C24-34C8-4FCF-91AC-9CABE964FBC9}" dt="2020-12-18T18:37:21.696" v="13" actId="20577"/>
          <ac:spMkLst>
            <pc:docMk/>
            <pc:sldMasterMk cId="0" sldId="2147483651"/>
            <ac:spMk id="13" creationId="{00000000-0000-0000-0000-000000000000}"/>
          </ac:spMkLst>
        </pc:spChg>
      </pc:sldMasterChg>
    </pc:docChg>
  </pc:docChgLst>
  <pc:docChgLst>
    <pc:chgData name="Merovich, Andrea Michelle Albert" userId="S::anm222@pitt.edu::ae7b1b11-7fc9-461a-a9ca-585e42c51441" providerId="AD" clId="Web-{97D217E6-E895-1D37-91F7-2FE605274C1D}"/>
    <pc:docChg chg="modSld">
      <pc:chgData name="Merovich, Andrea Michelle Albert" userId="S::anm222@pitt.edu::ae7b1b11-7fc9-461a-a9ca-585e42c51441" providerId="AD" clId="Web-{97D217E6-E895-1D37-91F7-2FE605274C1D}" dt="2021-01-06T16:18:57.538" v="26" actId="20577"/>
      <pc:docMkLst>
        <pc:docMk/>
      </pc:docMkLst>
      <pc:sldChg chg="modSp">
        <pc:chgData name="Merovich, Andrea Michelle Albert" userId="S::anm222@pitt.edu::ae7b1b11-7fc9-461a-a9ca-585e42c51441" providerId="AD" clId="Web-{97D217E6-E895-1D37-91F7-2FE605274C1D}" dt="2021-01-06T16:18:57.538" v="26" actId="20577"/>
        <pc:sldMkLst>
          <pc:docMk/>
          <pc:sldMk cId="0" sldId="261"/>
        </pc:sldMkLst>
        <pc:spChg chg="mod">
          <ac:chgData name="Merovich, Andrea Michelle Albert" userId="S::anm222@pitt.edu::ae7b1b11-7fc9-461a-a9ca-585e42c51441" providerId="AD" clId="Web-{97D217E6-E895-1D37-91F7-2FE605274C1D}" dt="2021-01-06T16:18:57.538" v="26" actId="20577"/>
          <ac:spMkLst>
            <pc:docMk/>
            <pc:sldMk cId="0" sldId="261"/>
            <ac:spMk id="10"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p:cNvSpPr/>
          <p:nvPr/>
        </p:nvSpPr>
        <p:spPr>
          <a:xfrm>
            <a:off x="3623733" y="0"/>
            <a:ext cx="3677920" cy="640080"/>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anchor="ctr"/>
          <a:lstStyle/>
          <a:p>
            <a:pPr algn="ctr">
              <a:defRPr/>
            </a:pPr>
            <a:endParaRPr lang="en-US"/>
          </a:p>
        </p:txBody>
      </p:sp>
      <p:sp>
        <p:nvSpPr>
          <p:cNvPr id="2" name="Header Placeholder 1"/>
          <p:cNvSpPr>
            <a:spLocks noGrp="1"/>
          </p:cNvSpPr>
          <p:nvPr>
            <p:ph type="hdr" sz="quarter"/>
          </p:nvPr>
        </p:nvSpPr>
        <p:spPr>
          <a:xfrm>
            <a:off x="0" y="0"/>
            <a:ext cx="3623733" cy="640080"/>
          </a:xfrm>
          <a:prstGeom prst="rect">
            <a:avLst/>
          </a:prstGeom>
          <a:ln w="6350">
            <a:solidFill>
              <a:schemeClr val="tx1"/>
            </a:solidFill>
            <a:prstDash val="solid"/>
          </a:ln>
        </p:spPr>
        <p:txBody>
          <a:bodyPr vert="horz" lIns="96661" tIns="48331" rIns="96661" bIns="48331" rtlCol="0" anchor="ctr"/>
          <a:lstStyle>
            <a:lvl1pPr algn="l">
              <a:tabLst>
                <a:tab pos="659512" algn="l"/>
              </a:tabLst>
              <a:defRPr sz="1300">
                <a:latin typeface="Georgia" pitchFamily="18" charset="0"/>
              </a:defRPr>
            </a:lvl1pPr>
          </a:lstStyle>
          <a:p>
            <a:pPr>
              <a:defRPr/>
            </a:pPr>
            <a:r>
              <a:rPr lang="en-US"/>
              <a:t>	</a:t>
            </a:r>
            <a:r>
              <a:rPr lang="en-US" sz="1700"/>
              <a:t>University of Pittsburgh</a:t>
            </a:r>
          </a:p>
        </p:txBody>
      </p:sp>
      <p:sp>
        <p:nvSpPr>
          <p:cNvPr id="4" name="Footer Placeholder 3"/>
          <p:cNvSpPr>
            <a:spLocks noGrp="1"/>
          </p:cNvSpPr>
          <p:nvPr>
            <p:ph type="ftr" sz="quarter" idx="2"/>
          </p:nvPr>
        </p:nvSpPr>
        <p:spPr>
          <a:xfrm>
            <a:off x="9" y="9067799"/>
            <a:ext cx="2662879" cy="259082"/>
          </a:xfrm>
          <a:prstGeom prst="rect">
            <a:avLst/>
          </a:prstGeom>
        </p:spPr>
        <p:txBody>
          <a:bodyPr vert="horz" lIns="96661" tIns="48331" rIns="96661" bIns="48331" rtlCol="0" anchor="ctr"/>
          <a:lstStyle>
            <a:lvl1pPr algn="ctr">
              <a:defRPr sz="1300">
                <a:latin typeface="Georgia" pitchFamily="18" charset="0"/>
              </a:defRPr>
            </a:lvl1pPr>
          </a:lstStyle>
          <a:p>
            <a:pPr algn="l">
              <a:defRPr/>
            </a:pPr>
            <a:r>
              <a:rPr lang="en-US" sz="800" dirty="0"/>
              <a:t>The Pennsylvania Child Welfare Resource Center</a:t>
            </a:r>
          </a:p>
        </p:txBody>
      </p:sp>
      <p:sp>
        <p:nvSpPr>
          <p:cNvPr id="5" name="Slide Number Placeholder 4"/>
          <p:cNvSpPr>
            <a:spLocks noGrp="1"/>
          </p:cNvSpPr>
          <p:nvPr>
            <p:ph type="sldNum" sz="quarter" idx="3"/>
          </p:nvPr>
        </p:nvSpPr>
        <p:spPr>
          <a:xfrm>
            <a:off x="4638042" y="9357360"/>
            <a:ext cx="2677160" cy="243839"/>
          </a:xfrm>
          <a:prstGeom prst="rect">
            <a:avLst/>
          </a:prstGeom>
        </p:spPr>
        <p:txBody>
          <a:bodyPr vert="horz" lIns="96661" tIns="48331" rIns="96661" bIns="48331" rtlCol="0" anchor="ctr"/>
          <a:lstStyle>
            <a:lvl1pPr algn="r">
              <a:defRPr sz="1100">
                <a:latin typeface="Georgia" pitchFamily="18" charset="0"/>
              </a:defRPr>
            </a:lvl1pPr>
          </a:lstStyle>
          <a:p>
            <a:pPr>
              <a:defRPr/>
            </a:pPr>
            <a:r>
              <a:rPr lang="en-US" b="1" dirty="0"/>
              <a:t>Handout #1, Page </a:t>
            </a:r>
            <a:fld id="{1DEAAAA3-F7D2-420C-8044-4D8DB93005E2}" type="slidenum">
              <a:rPr lang="en-US" b="1" smtClean="0"/>
              <a:pPr>
                <a:defRPr/>
              </a:pPr>
              <a:t>‹#›</a:t>
            </a:fld>
            <a:r>
              <a:rPr lang="en-US" b="1" dirty="0"/>
              <a:t> of 19</a:t>
            </a:r>
          </a:p>
        </p:txBody>
      </p:sp>
      <p:pic>
        <p:nvPicPr>
          <p:cNvPr id="14343" name="Picture 2" descr="pittseal"/>
          <p:cNvPicPr>
            <a:picLocks noChangeAspect="1" noChangeArrowheads="1"/>
          </p:cNvPicPr>
          <p:nvPr/>
        </p:nvPicPr>
        <p:blipFill>
          <a:blip r:embed="rId2" cstate="print">
            <a:grayscl/>
          </a:blip>
          <a:srcRect/>
          <a:stretch>
            <a:fillRect/>
          </a:stretch>
        </p:blipFill>
        <p:spPr bwMode="auto">
          <a:xfrm>
            <a:off x="171027" y="100013"/>
            <a:ext cx="513079" cy="450056"/>
          </a:xfrm>
          <a:prstGeom prst="rect">
            <a:avLst/>
          </a:prstGeom>
          <a:noFill/>
          <a:ln w="9525">
            <a:noFill/>
            <a:miter lim="800000"/>
            <a:headEnd/>
            <a:tailEnd/>
          </a:ln>
        </p:spPr>
      </p:pic>
      <p:sp>
        <p:nvSpPr>
          <p:cNvPr id="9" name="TextBox 8"/>
          <p:cNvSpPr txBox="1"/>
          <p:nvPr/>
        </p:nvSpPr>
        <p:spPr>
          <a:xfrm>
            <a:off x="3667761" y="33337"/>
            <a:ext cx="1940560" cy="661750"/>
          </a:xfrm>
          <a:prstGeom prst="rect">
            <a:avLst/>
          </a:prstGeom>
          <a:noFill/>
        </p:spPr>
        <p:txBody>
          <a:bodyPr lIns="96661" tIns="48331" rIns="96661" bIns="48331">
            <a:spAutoFit/>
          </a:bodyPr>
          <a:lstStyle/>
          <a:p>
            <a:pPr>
              <a:defRPr/>
            </a:pPr>
            <a:r>
              <a:rPr lang="en-US" sz="1200" dirty="0">
                <a:latin typeface="Georgia" pitchFamily="18" charset="0"/>
              </a:rPr>
              <a:t>SCHOOL OF</a:t>
            </a:r>
          </a:p>
          <a:p>
            <a:pPr>
              <a:defRPr/>
            </a:pPr>
            <a:r>
              <a:rPr lang="en-US" dirty="0">
                <a:latin typeface="Georgia" pitchFamily="18" charset="0"/>
              </a:rPr>
              <a:t>Social Work</a:t>
            </a:r>
          </a:p>
        </p:txBody>
      </p:sp>
      <p:sp>
        <p:nvSpPr>
          <p:cNvPr id="10" name="TextBox 9"/>
          <p:cNvSpPr txBox="1"/>
          <p:nvPr/>
        </p:nvSpPr>
        <p:spPr>
          <a:xfrm>
            <a:off x="5608320" y="0"/>
            <a:ext cx="1706880" cy="655082"/>
          </a:xfrm>
          <a:prstGeom prst="rect">
            <a:avLst/>
          </a:prstGeom>
          <a:noFill/>
        </p:spPr>
        <p:txBody>
          <a:bodyPr lIns="96661" tIns="48331" rIns="96661" bIns="48331">
            <a:spAutoFit/>
          </a:bodyPr>
          <a:lstStyle/>
          <a:p>
            <a:pPr>
              <a:defRPr/>
            </a:pPr>
            <a:r>
              <a:rPr lang="en-US" sz="1200" i="1" dirty="0">
                <a:latin typeface="Georgia" pitchFamily="18" charset="0"/>
              </a:rPr>
              <a:t>Empower People</a:t>
            </a:r>
          </a:p>
          <a:p>
            <a:pPr>
              <a:defRPr/>
            </a:pPr>
            <a:r>
              <a:rPr lang="en-US" sz="1200" i="1" dirty="0">
                <a:latin typeface="Georgia" pitchFamily="18" charset="0"/>
              </a:rPr>
              <a:t>Lead Organizations</a:t>
            </a:r>
          </a:p>
          <a:p>
            <a:pPr>
              <a:defRPr/>
            </a:pPr>
            <a:r>
              <a:rPr lang="en-US" sz="1200" i="1" dirty="0">
                <a:latin typeface="Georgia" pitchFamily="18" charset="0"/>
              </a:rPr>
              <a:t>Grow Communities</a:t>
            </a:r>
          </a:p>
        </p:txBody>
      </p:sp>
      <p:cxnSp>
        <p:nvCxnSpPr>
          <p:cNvPr id="15" name="Straight Connector 14"/>
          <p:cNvCxnSpPr/>
          <p:nvPr/>
        </p:nvCxnSpPr>
        <p:spPr>
          <a:xfrm rot="5400000">
            <a:off x="5346515" y="315040"/>
            <a:ext cx="510064"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623733" y="653415"/>
            <a:ext cx="3677920" cy="315040"/>
          </a:xfrm>
          <a:prstGeom prst="rect">
            <a:avLst/>
          </a:prstGeom>
          <a:noFill/>
          <a:ln w="6350">
            <a:solidFill>
              <a:schemeClr val="tx1"/>
            </a:solidFill>
          </a:ln>
        </p:spPr>
        <p:txBody>
          <a:bodyPr lIns="96661" tIns="48331" rIns="96661" bIns="48331">
            <a:spAutoFit/>
          </a:bodyPr>
          <a:lstStyle/>
          <a:p>
            <a:pPr>
              <a:defRPr/>
            </a:pPr>
            <a:r>
              <a:rPr lang="en-US" sz="1200" dirty="0">
                <a:latin typeface="Georgia" pitchFamily="18" charset="0"/>
              </a:rPr>
              <a:t>The Pennsylvania Child Welfare Resource Center</a:t>
            </a:r>
            <a:endParaRPr lang="en-US" sz="200" dirty="0">
              <a:latin typeface="Georgia" pitchFamily="18" charset="0"/>
            </a:endParaRPr>
          </a:p>
          <a:p>
            <a:pPr>
              <a:defRPr/>
            </a:pPr>
            <a:endParaRPr lang="en-US" sz="200" dirty="0">
              <a:latin typeface="Georgia" pitchFamily="18" charset="0"/>
            </a:endParaRPr>
          </a:p>
        </p:txBody>
      </p:sp>
      <p:cxnSp>
        <p:nvCxnSpPr>
          <p:cNvPr id="20" name="Straight Connector 19"/>
          <p:cNvCxnSpPr/>
          <p:nvPr/>
        </p:nvCxnSpPr>
        <p:spPr>
          <a:xfrm>
            <a:off x="3701627" y="913448"/>
            <a:ext cx="3447627"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724815" y="9067801"/>
            <a:ext cx="4590385" cy="220717"/>
          </a:xfrm>
          <a:prstGeom prst="rect">
            <a:avLst/>
          </a:prstGeom>
          <a:noFill/>
        </p:spPr>
        <p:txBody>
          <a:bodyPr wrap="square" lIns="96661" tIns="48331" rIns="96661" bIns="48331" rtlCol="0">
            <a:spAutoFit/>
          </a:bodyPr>
          <a:lstStyle/>
          <a:p>
            <a:pPr algn="r"/>
            <a:r>
              <a:rPr lang="en-US" sz="800" dirty="0">
                <a:latin typeface="Georgia" pitchFamily="18" charset="0"/>
              </a:rPr>
              <a:t>203: Investigative Interviewing in Child Sexual Abuse Cases</a:t>
            </a:r>
          </a:p>
        </p:txBody>
      </p:sp>
    </p:spTree>
    <p:extLst>
      <p:ext uri="{BB962C8B-B14F-4D97-AF65-F5344CB8AC3E}">
        <p14:creationId xmlns:p14="http://schemas.microsoft.com/office/powerpoint/2010/main" val="302583989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1" name="Rectangle 4"/>
          <p:cNvSpPr>
            <a:spLocks noGrp="1" noRot="1" noChangeAspect="1" noChangeArrowheads="1" noTextEdit="1"/>
          </p:cNvSpPr>
          <p:nvPr>
            <p:ph type="sldImg" idx="2"/>
          </p:nvPr>
        </p:nvSpPr>
        <p:spPr bwMode="auto">
          <a:xfrm>
            <a:off x="1257300" y="1025525"/>
            <a:ext cx="4800600" cy="3600450"/>
          </a:xfrm>
          <a:prstGeom prst="rect">
            <a:avLst/>
          </a:prstGeom>
          <a:noFill/>
          <a:ln w="9525">
            <a:solidFill>
              <a:srgbClr val="000000"/>
            </a:solidFill>
            <a:miter lim="800000"/>
            <a:headEnd/>
            <a:tailEnd/>
          </a:ln>
        </p:spPr>
      </p:sp>
      <p:sp>
        <p:nvSpPr>
          <p:cNvPr id="13317" name="Rectangle 5"/>
          <p:cNvSpPr>
            <a:spLocks noGrp="1" noChangeArrowheads="1"/>
          </p:cNvSpPr>
          <p:nvPr>
            <p:ph type="body" sz="quarter" idx="3"/>
          </p:nvPr>
        </p:nvSpPr>
        <p:spPr bwMode="auto">
          <a:xfrm>
            <a:off x="975360" y="4743926"/>
            <a:ext cx="5364480" cy="4320540"/>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318" name="Rectangle 6"/>
          <p:cNvSpPr>
            <a:spLocks noGrp="1" noChangeArrowheads="1"/>
          </p:cNvSpPr>
          <p:nvPr>
            <p:ph type="ftr" sz="quarter" idx="4"/>
          </p:nvPr>
        </p:nvSpPr>
        <p:spPr bwMode="auto">
          <a:xfrm>
            <a:off x="1" y="9121140"/>
            <a:ext cx="2631924" cy="230029"/>
          </a:xfrm>
          <a:prstGeom prst="rect">
            <a:avLst/>
          </a:prstGeom>
          <a:noFill/>
          <a:ln w="9525">
            <a:noFill/>
            <a:miter lim="800000"/>
            <a:headEnd/>
            <a:tailEnd/>
          </a:ln>
        </p:spPr>
        <p:txBody>
          <a:bodyPr vert="horz" wrap="square" lIns="96661" tIns="48331" rIns="96661" bIns="48331" numCol="1" anchor="ctr" anchorCtr="0" compatLnSpc="1">
            <a:prstTxWarp prst="textNoShape">
              <a:avLst/>
            </a:prstTxWarp>
          </a:bodyPr>
          <a:lstStyle>
            <a:lvl1pPr algn="ctr">
              <a:defRPr sz="800">
                <a:latin typeface="Georgia" pitchFamily="18" charset="0"/>
              </a:defRPr>
            </a:lvl1pPr>
          </a:lstStyle>
          <a:p>
            <a:pPr algn="l">
              <a:defRPr/>
            </a:pPr>
            <a:r>
              <a:rPr lang="en-US" dirty="0"/>
              <a:t>The Pennsylvania Child Welfare Resource Center</a:t>
            </a:r>
          </a:p>
        </p:txBody>
      </p:sp>
      <p:sp>
        <p:nvSpPr>
          <p:cNvPr id="13319" name="Rectangle 7"/>
          <p:cNvSpPr>
            <a:spLocks noGrp="1" noChangeArrowheads="1"/>
          </p:cNvSpPr>
          <p:nvPr>
            <p:ph type="sldNum" sz="quarter" idx="5"/>
          </p:nvPr>
        </p:nvSpPr>
        <p:spPr bwMode="auto">
          <a:xfrm>
            <a:off x="6565054" y="9372600"/>
            <a:ext cx="750146" cy="198120"/>
          </a:xfrm>
          <a:prstGeom prst="rect">
            <a:avLst/>
          </a:prstGeom>
          <a:noFill/>
          <a:ln w="9525">
            <a:noFill/>
            <a:miter lim="800000"/>
            <a:headEnd/>
            <a:tailEnd/>
          </a:ln>
        </p:spPr>
        <p:txBody>
          <a:bodyPr vert="horz" wrap="square" lIns="96661" tIns="48331" rIns="96661" bIns="48331" numCol="1" anchor="ctr" anchorCtr="0" compatLnSpc="1">
            <a:prstTxWarp prst="textNoShape">
              <a:avLst/>
            </a:prstTxWarp>
          </a:bodyPr>
          <a:lstStyle>
            <a:lvl1pPr algn="r">
              <a:defRPr sz="1100" b="1">
                <a:latin typeface="Georgia" pitchFamily="18" charset="0"/>
              </a:defRPr>
            </a:lvl1pPr>
          </a:lstStyle>
          <a:p>
            <a:pPr>
              <a:defRPr/>
            </a:pPr>
            <a:fld id="{A5C0BF7D-DA9C-4BF7-8FB9-4639E92C447C}" type="slidenum">
              <a:rPr lang="en-US" smtClean="0"/>
              <a:pPr>
                <a:defRPr/>
              </a:pPr>
              <a:t>‹#›</a:t>
            </a:fld>
            <a:endParaRPr lang="en-US" dirty="0"/>
          </a:p>
        </p:txBody>
      </p:sp>
      <p:pic>
        <p:nvPicPr>
          <p:cNvPr id="12296" name="Picture 2" descr="pittseal"/>
          <p:cNvPicPr>
            <a:picLocks noChangeAspect="1" noChangeArrowheads="1"/>
          </p:cNvPicPr>
          <p:nvPr/>
        </p:nvPicPr>
        <p:blipFill>
          <a:blip r:embed="rId2">
            <a:grayscl/>
          </a:blip>
          <a:srcRect/>
          <a:stretch>
            <a:fillRect/>
          </a:stretch>
        </p:blipFill>
        <p:spPr bwMode="auto">
          <a:xfrm>
            <a:off x="171027" y="100013"/>
            <a:ext cx="513079" cy="450056"/>
          </a:xfrm>
          <a:prstGeom prst="rect">
            <a:avLst/>
          </a:prstGeom>
          <a:noFill/>
          <a:ln w="9525">
            <a:noFill/>
            <a:miter lim="800000"/>
            <a:headEnd/>
            <a:tailEnd/>
          </a:ln>
        </p:spPr>
      </p:pic>
      <p:sp>
        <p:nvSpPr>
          <p:cNvPr id="10" name="Rectangle 9"/>
          <p:cNvSpPr/>
          <p:nvPr/>
        </p:nvSpPr>
        <p:spPr>
          <a:xfrm>
            <a:off x="3623733" y="0"/>
            <a:ext cx="3677920" cy="640080"/>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anchor="ctr"/>
          <a:lstStyle/>
          <a:p>
            <a:pPr algn="ctr">
              <a:defRPr/>
            </a:pPr>
            <a:endParaRPr lang="en-US"/>
          </a:p>
        </p:txBody>
      </p:sp>
      <p:sp>
        <p:nvSpPr>
          <p:cNvPr id="11" name="TextBox 10"/>
          <p:cNvSpPr txBox="1"/>
          <p:nvPr/>
        </p:nvSpPr>
        <p:spPr>
          <a:xfrm>
            <a:off x="5608320" y="0"/>
            <a:ext cx="1706880" cy="655082"/>
          </a:xfrm>
          <a:prstGeom prst="rect">
            <a:avLst/>
          </a:prstGeom>
          <a:noFill/>
        </p:spPr>
        <p:txBody>
          <a:bodyPr lIns="96661" tIns="48331" rIns="96661" bIns="48331">
            <a:spAutoFit/>
          </a:bodyPr>
          <a:lstStyle/>
          <a:p>
            <a:pPr>
              <a:defRPr/>
            </a:pPr>
            <a:r>
              <a:rPr lang="en-US" sz="1200" i="1" dirty="0">
                <a:latin typeface="Georgia" pitchFamily="18" charset="0"/>
              </a:rPr>
              <a:t>Empower People</a:t>
            </a:r>
          </a:p>
          <a:p>
            <a:pPr>
              <a:defRPr/>
            </a:pPr>
            <a:r>
              <a:rPr lang="en-US" sz="1200" i="1" dirty="0">
                <a:latin typeface="Georgia" pitchFamily="18" charset="0"/>
              </a:rPr>
              <a:t>Lead Organizations</a:t>
            </a:r>
          </a:p>
          <a:p>
            <a:pPr>
              <a:defRPr/>
            </a:pPr>
            <a:r>
              <a:rPr lang="en-US" sz="1200" i="1" dirty="0">
                <a:latin typeface="Georgia" pitchFamily="18" charset="0"/>
              </a:rPr>
              <a:t>Grow Communities</a:t>
            </a:r>
          </a:p>
        </p:txBody>
      </p:sp>
      <p:cxnSp>
        <p:nvCxnSpPr>
          <p:cNvPr id="12" name="Straight Connector 11"/>
          <p:cNvCxnSpPr/>
          <p:nvPr/>
        </p:nvCxnSpPr>
        <p:spPr>
          <a:xfrm rot="5400000">
            <a:off x="5346515" y="315040"/>
            <a:ext cx="510064"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623733" y="653415"/>
            <a:ext cx="3677920" cy="315040"/>
          </a:xfrm>
          <a:prstGeom prst="rect">
            <a:avLst/>
          </a:prstGeom>
          <a:noFill/>
          <a:ln w="6350">
            <a:solidFill>
              <a:schemeClr val="tx1"/>
            </a:solidFill>
          </a:ln>
        </p:spPr>
        <p:txBody>
          <a:bodyPr lIns="96661" tIns="48331" rIns="96661" bIns="48331">
            <a:spAutoFit/>
          </a:bodyPr>
          <a:lstStyle/>
          <a:p>
            <a:pPr>
              <a:defRPr/>
            </a:pPr>
            <a:r>
              <a:rPr lang="en-US" sz="1200" dirty="0">
                <a:latin typeface="Georgia" pitchFamily="18" charset="0"/>
              </a:rPr>
              <a:t>The Pennsylvania Child Welfare Resource</a:t>
            </a:r>
            <a:r>
              <a:rPr lang="en-US" sz="1200" baseline="0" dirty="0">
                <a:latin typeface="Georgia" pitchFamily="18" charset="0"/>
              </a:rPr>
              <a:t> Center</a:t>
            </a:r>
            <a:endParaRPr lang="en-US" sz="200" dirty="0">
              <a:latin typeface="Georgia" pitchFamily="18" charset="0"/>
            </a:endParaRPr>
          </a:p>
          <a:p>
            <a:pPr>
              <a:defRPr/>
            </a:pPr>
            <a:endParaRPr lang="en-US" sz="200" dirty="0">
              <a:latin typeface="Georgia" pitchFamily="18" charset="0"/>
            </a:endParaRPr>
          </a:p>
        </p:txBody>
      </p:sp>
      <p:cxnSp>
        <p:nvCxnSpPr>
          <p:cNvPr id="14" name="Straight Connector 13"/>
          <p:cNvCxnSpPr/>
          <p:nvPr/>
        </p:nvCxnSpPr>
        <p:spPr>
          <a:xfrm>
            <a:off x="3701627" y="913448"/>
            <a:ext cx="3447627"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667761" y="33337"/>
            <a:ext cx="1940560" cy="661750"/>
          </a:xfrm>
          <a:prstGeom prst="rect">
            <a:avLst/>
          </a:prstGeom>
          <a:noFill/>
        </p:spPr>
        <p:txBody>
          <a:bodyPr lIns="96661" tIns="48331" rIns="96661" bIns="48331">
            <a:spAutoFit/>
          </a:bodyPr>
          <a:lstStyle/>
          <a:p>
            <a:pPr>
              <a:defRPr/>
            </a:pPr>
            <a:r>
              <a:rPr lang="en-US" sz="1200" dirty="0">
                <a:latin typeface="Georgia" pitchFamily="18" charset="0"/>
              </a:rPr>
              <a:t>SCHOOL OF</a:t>
            </a:r>
          </a:p>
          <a:p>
            <a:pPr>
              <a:defRPr/>
            </a:pPr>
            <a:r>
              <a:rPr lang="en-US" dirty="0">
                <a:latin typeface="Georgia" pitchFamily="18" charset="0"/>
              </a:rPr>
              <a:t>Social Work</a:t>
            </a:r>
          </a:p>
        </p:txBody>
      </p:sp>
      <p:sp>
        <p:nvSpPr>
          <p:cNvPr id="16" name="Rectangle 15"/>
          <p:cNvSpPr/>
          <p:nvPr/>
        </p:nvSpPr>
        <p:spPr>
          <a:xfrm>
            <a:off x="0" y="0"/>
            <a:ext cx="3622766" cy="64008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anchor="ctr"/>
          <a:lstStyle/>
          <a:p>
            <a:pPr algn="ctr">
              <a:defRPr/>
            </a:pPr>
            <a:endParaRPr lang="en-US"/>
          </a:p>
        </p:txBody>
      </p:sp>
      <p:sp>
        <p:nvSpPr>
          <p:cNvPr id="17" name="TextBox 16"/>
          <p:cNvSpPr txBox="1"/>
          <p:nvPr/>
        </p:nvSpPr>
        <p:spPr>
          <a:xfrm>
            <a:off x="0" y="15"/>
            <a:ext cx="3622766" cy="646331"/>
          </a:xfrm>
          <a:prstGeom prst="rect">
            <a:avLst/>
          </a:prstGeom>
          <a:noFill/>
          <a:ln w="15875">
            <a:noFill/>
          </a:ln>
        </p:spPr>
        <p:txBody>
          <a:bodyPr wrap="square" lIns="96661" tIns="48331" rIns="96661" bIns="48331" rtlCol="0">
            <a:spAutoFit/>
          </a:bodyPr>
          <a:lstStyle/>
          <a:p>
            <a:endParaRPr lang="en-US" sz="1000" dirty="0">
              <a:latin typeface="Georgia" pitchFamily="18" charset="0"/>
            </a:endParaRPr>
          </a:p>
          <a:p>
            <a:pPr algn="l">
              <a:tabLst>
                <a:tab pos="659512" algn="l"/>
              </a:tabLst>
            </a:pPr>
            <a:r>
              <a:rPr lang="en-US" sz="1700" dirty="0">
                <a:latin typeface="Georgia" pitchFamily="18" charset="0"/>
              </a:rPr>
              <a:t>	University of Pittsburgh</a:t>
            </a:r>
            <a:endParaRPr lang="en-US" sz="900" dirty="0">
              <a:latin typeface="Georgia" pitchFamily="18" charset="0"/>
            </a:endParaRPr>
          </a:p>
          <a:p>
            <a:pPr algn="l">
              <a:tabLst>
                <a:tab pos="659512" algn="l"/>
              </a:tabLst>
            </a:pPr>
            <a:endParaRPr lang="en-US" sz="900" dirty="0">
              <a:latin typeface="Georgia" pitchFamily="18" charset="0"/>
            </a:endParaRPr>
          </a:p>
        </p:txBody>
      </p:sp>
      <p:sp>
        <p:nvSpPr>
          <p:cNvPr id="18" name="TextBox 17"/>
          <p:cNvSpPr txBox="1"/>
          <p:nvPr/>
        </p:nvSpPr>
        <p:spPr>
          <a:xfrm>
            <a:off x="2709333" y="9124521"/>
            <a:ext cx="4605867" cy="226216"/>
          </a:xfrm>
          <a:prstGeom prst="rect">
            <a:avLst/>
          </a:prstGeom>
          <a:noFill/>
        </p:spPr>
        <p:txBody>
          <a:bodyPr wrap="square" lIns="96661" tIns="48331" rIns="96661" bIns="48331" rtlCol="0" anchor="ctr">
            <a:spAutoFit/>
          </a:bodyPr>
          <a:lstStyle/>
          <a:p>
            <a:pPr algn="r"/>
            <a:r>
              <a:rPr lang="en-US" sz="800" dirty="0">
                <a:latin typeface="Georgia" pitchFamily="18" charset="0"/>
              </a:rPr>
              <a:t>Update Title in Notes Master</a:t>
            </a:r>
          </a:p>
        </p:txBody>
      </p:sp>
    </p:spTree>
    <p:extLst>
      <p:ext uri="{BB962C8B-B14F-4D97-AF65-F5344CB8AC3E}">
        <p14:creationId xmlns:p14="http://schemas.microsoft.com/office/powerpoint/2010/main" val="1604622267"/>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400" kern="1200">
        <a:solidFill>
          <a:schemeClr val="tx1"/>
        </a:solidFill>
        <a:latin typeface="Georgia" pitchFamily="18" charset="0"/>
        <a:ea typeface="ＭＳ Ｐゴシック" pitchFamily="16" charset="-128"/>
        <a:cs typeface="+mn-cs"/>
      </a:defRPr>
    </a:lvl1pPr>
    <a:lvl2pPr marL="457200" algn="l" rtl="0" eaLnBrk="0" fontAlgn="base" hangingPunct="0">
      <a:spcBef>
        <a:spcPct val="30000"/>
      </a:spcBef>
      <a:spcAft>
        <a:spcPct val="0"/>
      </a:spcAft>
      <a:defRPr sz="1300" kern="1200">
        <a:solidFill>
          <a:schemeClr val="tx1"/>
        </a:solidFill>
        <a:latin typeface="Georgia" pitchFamily="18" charset="0"/>
        <a:ea typeface="ＭＳ Ｐゴシック" pitchFamily="16" charset="-128"/>
        <a:cs typeface="+mn-cs"/>
      </a:defRPr>
    </a:lvl2pPr>
    <a:lvl3pPr marL="914400" algn="l" rtl="0" eaLnBrk="0" fontAlgn="base" hangingPunct="0">
      <a:spcBef>
        <a:spcPct val="30000"/>
      </a:spcBef>
      <a:spcAft>
        <a:spcPct val="0"/>
      </a:spcAft>
      <a:defRPr sz="1200" kern="1200">
        <a:solidFill>
          <a:schemeClr val="tx1"/>
        </a:solidFill>
        <a:latin typeface="Georgia" pitchFamily="18" charset="0"/>
        <a:ea typeface="ＭＳ Ｐゴシック" pitchFamily="16" charset="-128"/>
        <a:cs typeface="+mn-cs"/>
      </a:defRPr>
    </a:lvl3pPr>
    <a:lvl4pPr marL="1371600" algn="l" rtl="0" eaLnBrk="0" fontAlgn="base" hangingPunct="0">
      <a:spcBef>
        <a:spcPct val="30000"/>
      </a:spcBef>
      <a:spcAft>
        <a:spcPct val="0"/>
      </a:spcAft>
      <a:defRPr sz="1100" kern="1200">
        <a:solidFill>
          <a:schemeClr val="tx1"/>
        </a:solidFill>
        <a:latin typeface="Georgia" pitchFamily="18" charset="0"/>
        <a:ea typeface="ＭＳ Ｐゴシック" pitchFamily="16" charset="-128"/>
        <a:cs typeface="+mn-cs"/>
      </a:defRPr>
    </a:lvl4pPr>
    <a:lvl5pPr marL="1828800" algn="l" rtl="0" eaLnBrk="0" fontAlgn="base" hangingPunct="0">
      <a:spcBef>
        <a:spcPct val="30000"/>
      </a:spcBef>
      <a:spcAft>
        <a:spcPct val="0"/>
      </a:spcAft>
      <a:defRPr sz="1000" kern="1200">
        <a:solidFill>
          <a:schemeClr val="tx1"/>
        </a:solidFill>
        <a:latin typeface="Georgia" pitchFamily="18" charset="0"/>
        <a:ea typeface="ＭＳ Ｐゴシック" pitchFamily="16"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pitchFamily="34" charset="0"/>
                <a:ea typeface="ＭＳ Ｐゴシック" pitchFamily="34" charset="-128"/>
              </a:defRPr>
            </a:lvl1pPr>
            <a:lvl2pPr marL="785372" indent="-302066" eaLnBrk="0" hangingPunct="0">
              <a:defRPr sz="2500">
                <a:solidFill>
                  <a:schemeClr val="tx1"/>
                </a:solidFill>
                <a:latin typeface="Arial" pitchFamily="34" charset="0"/>
                <a:ea typeface="ＭＳ Ｐゴシック" pitchFamily="34" charset="-128"/>
              </a:defRPr>
            </a:lvl2pPr>
            <a:lvl3pPr marL="1208265" indent="-241653" eaLnBrk="0" hangingPunct="0">
              <a:defRPr sz="2500">
                <a:solidFill>
                  <a:schemeClr val="tx1"/>
                </a:solidFill>
                <a:latin typeface="Arial" pitchFamily="34" charset="0"/>
                <a:ea typeface="ＭＳ Ｐゴシック" pitchFamily="34" charset="-128"/>
              </a:defRPr>
            </a:lvl3pPr>
            <a:lvl4pPr marL="1691571" indent="-241653" eaLnBrk="0" hangingPunct="0">
              <a:defRPr sz="2500">
                <a:solidFill>
                  <a:schemeClr val="tx1"/>
                </a:solidFill>
                <a:latin typeface="Arial" pitchFamily="34" charset="0"/>
                <a:ea typeface="ＭＳ Ｐゴシック" pitchFamily="34" charset="-128"/>
              </a:defRPr>
            </a:lvl4pPr>
            <a:lvl5pPr marL="2174878" indent="-241653" eaLnBrk="0" hangingPunct="0">
              <a:defRPr sz="2500">
                <a:solidFill>
                  <a:schemeClr val="tx1"/>
                </a:solidFill>
                <a:latin typeface="Arial" pitchFamily="34"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pitchFamily="34"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pitchFamily="34"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pitchFamily="34"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pitchFamily="34" charset="0"/>
                <a:ea typeface="ＭＳ Ｐゴシック" pitchFamily="34" charset="-128"/>
              </a:defRPr>
            </a:lvl9pPr>
          </a:lstStyle>
          <a:p>
            <a:fld id="{C75C3913-F0C7-4BCB-9B14-C7C314872D0E}" type="slidenum">
              <a:rPr lang="en-US" altLang="en-US" sz="1100">
                <a:latin typeface="Georgia" pitchFamily="18" charset="0"/>
              </a:rPr>
              <a:pPr/>
              <a:t>1</a:t>
            </a:fld>
            <a:endParaRPr lang="en-US" altLang="en-US" sz="1100">
              <a:latin typeface="Georgia" pitchFamily="18"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itchFamily="34" charset="-128"/>
            </a:endParaRPr>
          </a:p>
        </p:txBody>
      </p:sp>
      <p:sp>
        <p:nvSpPr>
          <p:cNvPr id="90117" name="Footer Placeholder 6"/>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pitchFamily="34" charset="0"/>
                <a:ea typeface="ＭＳ Ｐゴシック" pitchFamily="34" charset="-128"/>
              </a:defRPr>
            </a:lvl1pPr>
            <a:lvl2pPr marL="785372" indent="-302066" eaLnBrk="0" hangingPunct="0">
              <a:defRPr sz="2500">
                <a:solidFill>
                  <a:schemeClr val="tx1"/>
                </a:solidFill>
                <a:latin typeface="Arial" pitchFamily="34" charset="0"/>
                <a:ea typeface="ＭＳ Ｐゴシック" pitchFamily="34" charset="-128"/>
              </a:defRPr>
            </a:lvl2pPr>
            <a:lvl3pPr marL="1208265" indent="-241653" eaLnBrk="0" hangingPunct="0">
              <a:defRPr sz="2500">
                <a:solidFill>
                  <a:schemeClr val="tx1"/>
                </a:solidFill>
                <a:latin typeface="Arial" pitchFamily="34" charset="0"/>
                <a:ea typeface="ＭＳ Ｐゴシック" pitchFamily="34" charset="-128"/>
              </a:defRPr>
            </a:lvl3pPr>
            <a:lvl4pPr marL="1691571" indent="-241653" eaLnBrk="0" hangingPunct="0">
              <a:defRPr sz="2500">
                <a:solidFill>
                  <a:schemeClr val="tx1"/>
                </a:solidFill>
                <a:latin typeface="Arial" pitchFamily="34" charset="0"/>
                <a:ea typeface="ＭＳ Ｐゴシック" pitchFamily="34" charset="-128"/>
              </a:defRPr>
            </a:lvl4pPr>
            <a:lvl5pPr marL="2174878" indent="-241653" eaLnBrk="0" hangingPunct="0">
              <a:defRPr sz="2500">
                <a:solidFill>
                  <a:schemeClr val="tx1"/>
                </a:solidFill>
                <a:latin typeface="Arial" pitchFamily="34"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pitchFamily="34"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pitchFamily="34"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pitchFamily="34"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pitchFamily="34" charset="0"/>
                <a:ea typeface="ＭＳ Ｐゴシック" pitchFamily="34" charset="-128"/>
              </a:defRPr>
            </a:lvl9pPr>
          </a:lstStyle>
          <a:p>
            <a:r>
              <a:rPr lang="en-US" altLang="en-US" sz="800">
                <a:latin typeface="Georgia" pitchFamily="18" charset="0"/>
              </a:rPr>
              <a:t>The Pennsylvania Child Welfare Training Program</a:t>
            </a:r>
          </a:p>
        </p:txBody>
      </p:sp>
    </p:spTree>
    <p:extLst>
      <p:ext uri="{BB962C8B-B14F-4D97-AF65-F5344CB8AC3E}">
        <p14:creationId xmlns:p14="http://schemas.microsoft.com/office/powerpoint/2010/main" val="3899997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lgn="l">
              <a:defRPr/>
            </a:pPr>
            <a:r>
              <a:rPr lang="en-US"/>
              <a:t>The Pennsylvania Child Welfare Training Program</a:t>
            </a:r>
            <a:endParaRPr lang="en-US" dirty="0"/>
          </a:p>
        </p:txBody>
      </p:sp>
      <p:sp>
        <p:nvSpPr>
          <p:cNvPr id="5" name="Slide Number Placeholder 4"/>
          <p:cNvSpPr>
            <a:spLocks noGrp="1"/>
          </p:cNvSpPr>
          <p:nvPr>
            <p:ph type="sldNum" sz="quarter" idx="11"/>
          </p:nvPr>
        </p:nvSpPr>
        <p:spPr/>
        <p:txBody>
          <a:bodyPr/>
          <a:lstStyle/>
          <a:p>
            <a:pPr>
              <a:defRPr/>
            </a:pPr>
            <a:fld id="{A5C0BF7D-DA9C-4BF7-8FB9-4639E92C447C}" type="slidenum">
              <a:rPr lang="en-US" smtClean="0"/>
              <a:pPr>
                <a:defRPr/>
              </a:pPr>
              <a:t>3</a:t>
            </a:fld>
            <a:endParaRPr lang="en-US" dirty="0"/>
          </a:p>
        </p:txBody>
      </p:sp>
    </p:spTree>
    <p:extLst>
      <p:ext uri="{BB962C8B-B14F-4D97-AF65-F5344CB8AC3E}">
        <p14:creationId xmlns:p14="http://schemas.microsoft.com/office/powerpoint/2010/main" val="3199441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lgn="l">
              <a:defRPr/>
            </a:pPr>
            <a:r>
              <a:rPr lang="en-US"/>
              <a:t>The Pennsylvania Child Welfare Training Program</a:t>
            </a:r>
            <a:endParaRPr lang="en-US" dirty="0"/>
          </a:p>
        </p:txBody>
      </p:sp>
      <p:sp>
        <p:nvSpPr>
          <p:cNvPr id="5" name="Slide Number Placeholder 4"/>
          <p:cNvSpPr>
            <a:spLocks noGrp="1"/>
          </p:cNvSpPr>
          <p:nvPr>
            <p:ph type="sldNum" sz="quarter" idx="11"/>
          </p:nvPr>
        </p:nvSpPr>
        <p:spPr/>
        <p:txBody>
          <a:bodyPr/>
          <a:lstStyle/>
          <a:p>
            <a:pPr>
              <a:defRPr/>
            </a:pPr>
            <a:fld id="{A5C0BF7D-DA9C-4BF7-8FB9-4639E92C447C}" type="slidenum">
              <a:rPr lang="en-US" smtClean="0"/>
              <a:pPr>
                <a:defRPr/>
              </a:pPr>
              <a:t>55</a:t>
            </a:fld>
            <a:endParaRPr lang="en-US" dirty="0"/>
          </a:p>
        </p:txBody>
      </p:sp>
    </p:spTree>
    <p:extLst>
      <p:ext uri="{BB962C8B-B14F-4D97-AF65-F5344CB8AC3E}">
        <p14:creationId xmlns:p14="http://schemas.microsoft.com/office/powerpoint/2010/main" val="38800652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 name="Picture 4" descr="mecha_large_bg.jpg"/>
          <p:cNvPicPr>
            <a:picLocks noChangeAspect="1"/>
          </p:cNvPicPr>
          <p:nvPr userDrawn="1"/>
        </p:nvPicPr>
        <p:blipFill>
          <a:blip r:embed="rId2" cstate="print"/>
          <a:stretch>
            <a:fillRect/>
          </a:stretch>
        </p:blipFill>
        <p:spPr>
          <a:xfrm>
            <a:off x="3166" y="0"/>
            <a:ext cx="9137668" cy="6858000"/>
          </a:xfrm>
          <a:prstGeom prst="rect">
            <a:avLst/>
          </a:prstGeom>
        </p:spPr>
      </p:pic>
      <p:sp>
        <p:nvSpPr>
          <p:cNvPr id="9" name="Text Placeholder 8"/>
          <p:cNvSpPr>
            <a:spLocks noGrp="1"/>
          </p:cNvSpPr>
          <p:nvPr>
            <p:ph type="body" sz="quarter" idx="10" hasCustomPrompt="1"/>
          </p:nvPr>
        </p:nvSpPr>
        <p:spPr>
          <a:xfrm>
            <a:off x="304800" y="1264022"/>
            <a:ext cx="8534400" cy="914400"/>
          </a:xfrm>
        </p:spPr>
        <p:txBody>
          <a:bodyPr/>
          <a:lstStyle>
            <a:lvl1pPr>
              <a:buNone/>
              <a:defRPr sz="3000" b="1">
                <a:solidFill>
                  <a:schemeClr val="bg1"/>
                </a:solidFill>
              </a:defRPr>
            </a:lvl1pPr>
          </a:lstStyle>
          <a:p>
            <a:pPr lvl="0"/>
            <a:r>
              <a:rPr lang="en-US" dirty="0"/>
              <a:t>Click to Add Title of Presentation</a:t>
            </a:r>
          </a:p>
        </p:txBody>
      </p:sp>
      <p:sp>
        <p:nvSpPr>
          <p:cNvPr id="16" name="Text Placeholder 15"/>
          <p:cNvSpPr>
            <a:spLocks noGrp="1"/>
          </p:cNvSpPr>
          <p:nvPr>
            <p:ph type="body" sz="quarter" idx="11" hasCustomPrompt="1"/>
          </p:nvPr>
        </p:nvSpPr>
        <p:spPr>
          <a:xfrm>
            <a:off x="304800" y="2250140"/>
            <a:ext cx="8531352" cy="304800"/>
          </a:xfrm>
        </p:spPr>
        <p:txBody>
          <a:bodyPr/>
          <a:lstStyle>
            <a:lvl1pPr>
              <a:buNone/>
              <a:defRPr lang="en-US" sz="1800" i="1" kern="1200" dirty="0">
                <a:solidFill>
                  <a:srgbClr val="CDB97D"/>
                </a:solidFill>
                <a:latin typeface="Georgia" pitchFamily="16" charset="0"/>
                <a:ea typeface="Osaka" pitchFamily="16" charset="-128"/>
                <a:cs typeface="+mn-cs"/>
              </a:defRPr>
            </a:lvl1pPr>
          </a:lstStyle>
          <a:p>
            <a:pPr lvl="0"/>
            <a:r>
              <a:rPr lang="en-US" dirty="0"/>
              <a:t>Click to Add Subtitle of Presentation</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3"/>
          <p:cNvSpPr>
            <a:spLocks noGrp="1"/>
          </p:cNvSpPr>
          <p:nvPr>
            <p:ph type="sldNum" sz="quarter" idx="11"/>
          </p:nvPr>
        </p:nvSpPr>
        <p:spPr/>
        <p:txBody>
          <a:bodyPr/>
          <a:lstStyle>
            <a:lvl1pPr>
              <a:defRPr/>
            </a:lvl1pPr>
          </a:lstStyle>
          <a:p>
            <a:pPr>
              <a:defRPr/>
            </a:pPr>
            <a:fld id="{13F58E50-2BAF-4EEB-9A5B-318E6BB72840}" type="slidenum">
              <a:rPr lang="en-US"/>
              <a:pPr>
                <a:defRPr/>
              </a:pPr>
              <a:t>‹#›</a:t>
            </a:fld>
            <a:endParaRPr lang="en-US" sz="1400">
              <a:latin typeface="Arial"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84036"/>
            <a:ext cx="3008313" cy="654799"/>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766482"/>
            <a:ext cx="5111750" cy="5567083"/>
          </a:xfrm>
        </p:spPr>
        <p:txBody>
          <a:bodyPr/>
          <a:lstStyle>
            <a:lvl1pPr>
              <a:defRPr sz="2500"/>
            </a:lvl1pPr>
            <a:lvl2pPr>
              <a:defRPr sz="2300"/>
            </a:lvl2pPr>
            <a:lvl3pPr>
              <a:defRPr sz="2100"/>
            </a:lvl3pPr>
            <a:lvl4pPr>
              <a:defRPr sz="19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65729"/>
            <a:ext cx="3008313" cy="48678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6"/>
          <p:cNvSpPr>
            <a:spLocks noGrp="1"/>
          </p:cNvSpPr>
          <p:nvPr>
            <p:ph type="sldNum" sz="quarter" idx="11"/>
          </p:nvPr>
        </p:nvSpPr>
        <p:spPr/>
        <p:txBody>
          <a:bodyPr/>
          <a:lstStyle>
            <a:lvl1pPr>
              <a:defRPr/>
            </a:lvl1pPr>
          </a:lstStyle>
          <a:p>
            <a:pPr>
              <a:defRPr/>
            </a:pPr>
            <a:fld id="{A7561FEF-4ABB-46BC-8C42-BFA8DB212CCD}" type="slidenum">
              <a:rPr lang="en-US"/>
              <a:pPr>
                <a:defRPr/>
              </a:pPr>
              <a:t>‹#›</a:t>
            </a:fld>
            <a:endParaRPr lang="en-US" sz="1400">
              <a:latin typeface="Arial"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4094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766481"/>
            <a:ext cx="5486400" cy="39668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528702"/>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6"/>
          <p:cNvSpPr>
            <a:spLocks noGrp="1"/>
          </p:cNvSpPr>
          <p:nvPr>
            <p:ph type="sldNum" sz="quarter" idx="11"/>
          </p:nvPr>
        </p:nvSpPr>
        <p:spPr/>
        <p:txBody>
          <a:bodyPr/>
          <a:lstStyle>
            <a:lvl1pPr>
              <a:defRPr/>
            </a:lvl1pPr>
          </a:lstStyle>
          <a:p>
            <a:pPr>
              <a:defRPr/>
            </a:pPr>
            <a:fld id="{2F38B783-B8DF-4F22-AFC6-12EA8147E691}" type="slidenum">
              <a:rPr lang="en-US"/>
              <a:pPr>
                <a:defRPr/>
              </a:pPr>
              <a:t>‹#›</a:t>
            </a:fld>
            <a:endParaRPr lang="en-US" sz="1400">
              <a:latin typeface="Arial"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6" y="1447800"/>
            <a:ext cx="6619244"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216" y="3657600"/>
            <a:ext cx="6619244"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a:xfrm rot="5400000">
            <a:off x="7492905" y="1828801"/>
            <a:ext cx="990599" cy="228599"/>
          </a:xfrm>
          <a:prstGeom prst="rect">
            <a:avLst/>
          </a:prstGeom>
        </p:spPr>
        <p:txBody>
          <a:bodyPr/>
          <a:lstStyle/>
          <a:p>
            <a:endParaRPr lang="en-US" dirty="0"/>
          </a:p>
        </p:txBody>
      </p:sp>
      <p:sp>
        <p:nvSpPr>
          <p:cNvPr id="5" name="Footer Placeholder 4"/>
          <p:cNvSpPr>
            <a:spLocks noGrp="1"/>
          </p:cNvSpPr>
          <p:nvPr>
            <p:ph type="ftr" sz="quarter" idx="11"/>
          </p:nvPr>
        </p:nvSpPr>
        <p:spPr>
          <a:xfrm rot="5400000">
            <a:off x="6231206" y="3263398"/>
            <a:ext cx="3859795" cy="228601"/>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944182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0647" y="793376"/>
            <a:ext cx="8229600" cy="591671"/>
          </a:xfrm>
        </p:spPr>
        <p:txBody>
          <a:bodyPr/>
          <a:lstStyle/>
          <a:p>
            <a:r>
              <a:rPr lang="en-US"/>
              <a:t>Click to edit Master title style</a:t>
            </a:r>
            <a:endParaRPr lang="en-US" dirty="0"/>
          </a:p>
        </p:txBody>
      </p:sp>
      <p:sp>
        <p:nvSpPr>
          <p:cNvPr id="3" name="Content Placeholder 2"/>
          <p:cNvSpPr>
            <a:spLocks noGrp="1"/>
          </p:cNvSpPr>
          <p:nvPr>
            <p:ph idx="1"/>
          </p:nvPr>
        </p:nvSpPr>
        <p:spPr>
          <a:xfrm>
            <a:off x="470645" y="1438834"/>
            <a:ext cx="8247888" cy="48812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11"/>
          </p:nvPr>
        </p:nvSpPr>
        <p:spPr/>
        <p:txBody>
          <a:bodyPr/>
          <a:lstStyle>
            <a:lvl1pPr>
              <a:defRPr sz="1200"/>
            </a:lvl1pPr>
          </a:lstStyle>
          <a:p>
            <a:pPr>
              <a:defRPr/>
            </a:pPr>
            <a:fld id="{8E0BD697-C650-4553-8269-3DAFA0DE6DB9}" type="slidenum">
              <a:rPr lang="en-US"/>
              <a:pPr>
                <a:defRPr/>
              </a:pPr>
              <a:t>‹#›</a:t>
            </a:fld>
            <a:endParaRPr lang="en-US" dirty="0">
              <a:latin typeface="Arial"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0647" y="793376"/>
            <a:ext cx="8229600" cy="591671"/>
          </a:xfrm>
        </p:spPr>
        <p:txBody>
          <a:bodyPr/>
          <a:lstStyle/>
          <a:p>
            <a:r>
              <a:rPr lang="en-US"/>
              <a:t>Click to edit Master title style</a:t>
            </a:r>
            <a:endParaRPr lang="en-US" dirty="0"/>
          </a:p>
        </p:txBody>
      </p:sp>
      <p:sp>
        <p:nvSpPr>
          <p:cNvPr id="3" name="Content Placeholder 2"/>
          <p:cNvSpPr>
            <a:spLocks noGrp="1"/>
          </p:cNvSpPr>
          <p:nvPr>
            <p:ph idx="1"/>
          </p:nvPr>
        </p:nvSpPr>
        <p:spPr>
          <a:xfrm>
            <a:off x="470645" y="2094807"/>
            <a:ext cx="8247888" cy="42253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11"/>
          </p:nvPr>
        </p:nvSpPr>
        <p:spPr/>
        <p:txBody>
          <a:bodyPr/>
          <a:lstStyle>
            <a:lvl1pPr>
              <a:defRPr sz="1200"/>
            </a:lvl1pPr>
          </a:lstStyle>
          <a:p>
            <a:pPr>
              <a:defRPr/>
            </a:pPr>
            <a:fld id="{8E0BD697-C650-4553-8269-3DAFA0DE6DB9}" type="slidenum">
              <a:rPr lang="en-US"/>
              <a:pPr>
                <a:defRPr/>
              </a:pPr>
              <a:t>‹#›</a:t>
            </a:fld>
            <a:endParaRPr lang="en-US" dirty="0">
              <a:latin typeface="Arial" charset="0"/>
            </a:endParaRPr>
          </a:p>
        </p:txBody>
      </p:sp>
      <p:sp>
        <p:nvSpPr>
          <p:cNvPr id="9" name="Text Placeholder 8"/>
          <p:cNvSpPr>
            <a:spLocks noGrp="1"/>
          </p:cNvSpPr>
          <p:nvPr>
            <p:ph type="body" sz="quarter" idx="12"/>
          </p:nvPr>
        </p:nvSpPr>
        <p:spPr>
          <a:xfrm>
            <a:off x="465888" y="1429674"/>
            <a:ext cx="8229600" cy="594360"/>
          </a:xfrm>
        </p:spPr>
        <p:txBody>
          <a:bodyPr/>
          <a:lstStyle>
            <a:lvl1pPr>
              <a:buNone/>
              <a:defRPr b="1"/>
            </a:lvl1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528200"/>
            <a:ext cx="7772400" cy="979772"/>
          </a:xfrm>
        </p:spPr>
        <p:txBody>
          <a:bodyPr anchor="ctr"/>
          <a:lstStyle>
            <a:lvl1pPr algn="l">
              <a:defRPr sz="3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3538463"/>
            <a:ext cx="7772400" cy="1016912"/>
          </a:xfrm>
        </p:spPr>
        <p:txBody>
          <a:bodyPr anchor="ctr"/>
          <a:lstStyle>
            <a:lvl1pPr marL="0" indent="0">
              <a:buNone/>
              <a:defRPr sz="25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Slide Number Placeholder 5"/>
          <p:cNvSpPr>
            <a:spLocks noGrp="1"/>
          </p:cNvSpPr>
          <p:nvPr>
            <p:ph type="sldNum" sz="quarter" idx="11"/>
          </p:nvPr>
        </p:nvSpPr>
        <p:spPr/>
        <p:txBody>
          <a:bodyPr/>
          <a:lstStyle>
            <a:lvl1pPr>
              <a:defRPr/>
            </a:lvl1pPr>
          </a:lstStyle>
          <a:p>
            <a:pPr>
              <a:defRPr/>
            </a:pPr>
            <a:fld id="{9DD1CFFA-8140-44CC-A40B-DFAEF2E958E3}" type="slidenum">
              <a:rPr lang="en-US"/>
              <a:pPr>
                <a:defRPr/>
              </a:pPr>
              <a:t>‹#›</a:t>
            </a:fld>
            <a:endParaRPr lang="en-US" sz="1400">
              <a:latin typeface="Arial"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779929"/>
            <a:ext cx="7772400" cy="52443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1385047"/>
            <a:ext cx="3810000" cy="4921623"/>
          </a:xfrm>
        </p:spPr>
        <p:txBody>
          <a:bodyPr/>
          <a:lstStyle>
            <a:lvl1pPr>
              <a:defRPr sz="2500"/>
            </a:lvl1pPr>
            <a:lvl2pPr>
              <a:defRPr sz="2300"/>
            </a:lvl2pPr>
            <a:lvl3pPr>
              <a:defRPr sz="2100"/>
            </a:lvl3pPr>
            <a:lvl4pPr>
              <a:defRPr sz="19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385047"/>
            <a:ext cx="3810000" cy="4921624"/>
          </a:xfrm>
        </p:spPr>
        <p:txBody>
          <a:bodyPr/>
          <a:lstStyle>
            <a:lvl1pPr>
              <a:defRPr sz="2500"/>
            </a:lvl1pPr>
            <a:lvl2pPr>
              <a:defRPr sz="2300"/>
            </a:lvl2pPr>
            <a:lvl3pPr>
              <a:defRPr sz="2100"/>
            </a:lvl3pPr>
            <a:lvl4pPr>
              <a:defRPr sz="19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6"/>
          <p:cNvSpPr>
            <a:spLocks noGrp="1"/>
          </p:cNvSpPr>
          <p:nvPr>
            <p:ph type="sldNum" sz="quarter" idx="11"/>
          </p:nvPr>
        </p:nvSpPr>
        <p:spPr/>
        <p:txBody>
          <a:bodyPr/>
          <a:lstStyle>
            <a:lvl1pPr>
              <a:defRPr/>
            </a:lvl1pPr>
          </a:lstStyle>
          <a:p>
            <a:pPr>
              <a:defRPr/>
            </a:pPr>
            <a:fld id="{7F7BBE67-B3D0-4F17-AB43-0FFFF70BD775}" type="slidenum">
              <a:rPr lang="en-US"/>
              <a:pPr>
                <a:defRPr/>
              </a:pPr>
              <a:t>‹#›</a:t>
            </a:fld>
            <a:endParaRPr lang="en-US" sz="1400" dirty="0">
              <a:latin typeface="Arial"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Subtitle with Two-Text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pPr>
              <a:defRPr/>
            </a:pPr>
            <a:fld id="{A4624807-03D1-4D82-87D2-E5151F74A2DA}" type="slidenum">
              <a:rPr lang="en-US" smtClean="0"/>
              <a:pPr>
                <a:defRPr/>
              </a:pPr>
              <a:t>‹#›</a:t>
            </a:fld>
            <a:endParaRPr lang="en-US" dirty="0"/>
          </a:p>
        </p:txBody>
      </p:sp>
      <p:sp>
        <p:nvSpPr>
          <p:cNvPr id="5" name="Text Placeholder 4"/>
          <p:cNvSpPr>
            <a:spLocks noGrp="1"/>
          </p:cNvSpPr>
          <p:nvPr>
            <p:ph type="body" sz="quarter" idx="11"/>
          </p:nvPr>
        </p:nvSpPr>
        <p:spPr>
          <a:xfrm>
            <a:off x="479425" y="1437371"/>
            <a:ext cx="8229600" cy="607560"/>
          </a:xfrm>
        </p:spPr>
        <p:txBody>
          <a:bodyPr/>
          <a:lstStyle/>
          <a:p>
            <a:pPr lvl="0"/>
            <a:r>
              <a:rPr lang="en-US"/>
              <a:t>Click to edit Master text styles</a:t>
            </a:r>
          </a:p>
        </p:txBody>
      </p:sp>
      <p:sp>
        <p:nvSpPr>
          <p:cNvPr id="6" name="Content Placeholder 3"/>
          <p:cNvSpPr>
            <a:spLocks noGrp="1"/>
          </p:cNvSpPr>
          <p:nvPr>
            <p:ph sz="half" idx="2" hasCustomPrompt="1"/>
          </p:nvPr>
        </p:nvSpPr>
        <p:spPr>
          <a:xfrm>
            <a:off x="457200" y="2104176"/>
            <a:ext cx="4040188" cy="4165995"/>
          </a:xfrm>
        </p:spPr>
        <p:txBody>
          <a:bodyPr/>
          <a:lstStyle>
            <a:lvl1pPr>
              <a:defRPr sz="2500"/>
            </a:lvl1pPr>
            <a:lvl2pPr>
              <a:defRPr sz="2300"/>
            </a:lvl2pPr>
            <a:lvl3pPr>
              <a:defRPr sz="2100"/>
            </a:lvl3pPr>
            <a:lvl4pPr>
              <a:defRPr sz="1900"/>
            </a:lvl4pPr>
            <a:lvl5pPr>
              <a:defRPr sz="1800"/>
            </a:lvl5pPr>
            <a:lvl6pPr>
              <a:defRPr sz="1600"/>
            </a:lvl6pPr>
            <a:lvl7pPr>
              <a:defRPr sz="1600"/>
            </a:lvl7pPr>
            <a:lvl8pPr>
              <a:defRPr sz="1600"/>
            </a:lvl8pPr>
            <a:lvl9pPr>
              <a:defRPr sz="1600"/>
            </a:lvl9p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3"/>
          <p:cNvSpPr>
            <a:spLocks noGrp="1"/>
          </p:cNvSpPr>
          <p:nvPr>
            <p:ph sz="half" idx="12" hasCustomPrompt="1"/>
          </p:nvPr>
        </p:nvSpPr>
        <p:spPr>
          <a:xfrm>
            <a:off x="4673600" y="2111433"/>
            <a:ext cx="4040188" cy="4165995"/>
          </a:xfrm>
        </p:spPr>
        <p:txBody>
          <a:bodyPr/>
          <a:lstStyle>
            <a:lvl1pPr>
              <a:defRPr sz="2500"/>
            </a:lvl1pPr>
            <a:lvl2pPr>
              <a:defRPr sz="2300"/>
            </a:lvl2pPr>
            <a:lvl3pPr>
              <a:defRPr sz="2100"/>
            </a:lvl3pPr>
            <a:lvl4pPr>
              <a:defRPr sz="1900"/>
            </a:lvl4pPr>
            <a:lvl5pPr>
              <a:defRPr sz="1800"/>
            </a:lvl5pPr>
            <a:lvl6pPr>
              <a:defRPr sz="1600"/>
            </a:lvl6pPr>
            <a:lvl7pPr>
              <a:defRPr sz="1600"/>
            </a:lvl7pPr>
            <a:lvl8pPr>
              <a:defRPr sz="1600"/>
            </a:lvl8pPr>
            <a:lvl9pPr>
              <a:defRPr sz="1600"/>
            </a:lvl9pPr>
          </a:lstStyle>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79929"/>
            <a:ext cx="8229600" cy="470648"/>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373749"/>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097741"/>
            <a:ext cx="4040188" cy="4208930"/>
          </a:xfrm>
        </p:spPr>
        <p:txBody>
          <a:bodyPr/>
          <a:lstStyle>
            <a:lvl1pPr>
              <a:defRPr sz="2500"/>
            </a:lvl1pPr>
            <a:lvl2pPr>
              <a:defRPr sz="2300"/>
            </a:lvl2pPr>
            <a:lvl3pPr>
              <a:defRPr sz="2100"/>
            </a:lvl3pPr>
            <a:lvl4pPr>
              <a:defRPr sz="19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373749"/>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097741"/>
            <a:ext cx="4041775" cy="4208929"/>
          </a:xfrm>
        </p:spPr>
        <p:txBody>
          <a:bodyPr/>
          <a:lstStyle>
            <a:lvl1pPr>
              <a:defRPr sz="2500"/>
            </a:lvl1pPr>
            <a:lvl2pPr>
              <a:defRPr sz="2300"/>
            </a:lvl2pPr>
            <a:lvl3pPr>
              <a:defRPr sz="2100"/>
            </a:lvl3pPr>
            <a:lvl4pPr>
              <a:defRPr sz="19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8"/>
          <p:cNvSpPr>
            <a:spLocks noGrp="1"/>
          </p:cNvSpPr>
          <p:nvPr>
            <p:ph type="sldNum" sz="quarter" idx="11"/>
          </p:nvPr>
        </p:nvSpPr>
        <p:spPr/>
        <p:txBody>
          <a:bodyPr/>
          <a:lstStyle>
            <a:lvl1pPr>
              <a:defRPr/>
            </a:lvl1pPr>
          </a:lstStyle>
          <a:p>
            <a:pPr>
              <a:defRPr/>
            </a:pPr>
            <a:fld id="{F82C9170-F4A7-4869-98A2-C5C61E4B3278}" type="slidenum">
              <a:rPr lang="en-US"/>
              <a:pPr>
                <a:defRPr/>
              </a:pPr>
              <a:t>‹#›</a:t>
            </a:fld>
            <a:endParaRPr lang="en-US" sz="1400">
              <a:latin typeface="Arial"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70646" y="793376"/>
            <a:ext cx="8229600" cy="603504"/>
          </a:xfrm>
        </p:spPr>
        <p:txBody>
          <a:bodyPr/>
          <a:lstStyle/>
          <a:p>
            <a:r>
              <a:rPr lang="en-US"/>
              <a:t>Click to edit Master title style</a:t>
            </a:r>
            <a:endParaRPr lang="en-US" dirty="0"/>
          </a:p>
        </p:txBody>
      </p:sp>
      <p:sp>
        <p:nvSpPr>
          <p:cNvPr id="4" name="Slide Number Placeholder 4"/>
          <p:cNvSpPr>
            <a:spLocks noGrp="1"/>
          </p:cNvSpPr>
          <p:nvPr>
            <p:ph type="sldNum" sz="quarter" idx="11"/>
          </p:nvPr>
        </p:nvSpPr>
        <p:spPr/>
        <p:txBody>
          <a:bodyPr/>
          <a:lstStyle>
            <a:lvl1pPr>
              <a:defRPr/>
            </a:lvl1pPr>
          </a:lstStyle>
          <a:p>
            <a:pPr>
              <a:defRPr/>
            </a:pPr>
            <a:fld id="{F6CEB9F7-E20C-4A9F-A27B-04456B6CAFA0}" type="slidenum">
              <a:rPr lang="en-US"/>
              <a:pPr>
                <a:defRPr/>
              </a:pPr>
              <a:t>‹#›</a:t>
            </a:fld>
            <a:endParaRPr lang="en-US" sz="1400">
              <a:latin typeface="Arial"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o Title Content Only">
    <p:spTree>
      <p:nvGrpSpPr>
        <p:cNvPr id="1" name=""/>
        <p:cNvGrpSpPr/>
        <p:nvPr/>
      </p:nvGrpSpPr>
      <p:grpSpPr>
        <a:xfrm>
          <a:off x="0" y="0"/>
          <a:ext cx="0" cy="0"/>
          <a:chOff x="0" y="0"/>
          <a:chExt cx="0" cy="0"/>
        </a:xfrm>
      </p:grpSpPr>
      <p:sp>
        <p:nvSpPr>
          <p:cNvPr id="3" name="Slide Number Placeholder 3"/>
          <p:cNvSpPr>
            <a:spLocks noGrp="1"/>
          </p:cNvSpPr>
          <p:nvPr>
            <p:ph type="sldNum" sz="quarter" idx="11"/>
          </p:nvPr>
        </p:nvSpPr>
        <p:spPr/>
        <p:txBody>
          <a:bodyPr/>
          <a:lstStyle>
            <a:lvl1pPr>
              <a:defRPr/>
            </a:lvl1pPr>
          </a:lstStyle>
          <a:p>
            <a:pPr>
              <a:defRPr/>
            </a:pPr>
            <a:fld id="{13F58E50-2BAF-4EEB-9A5B-318E6BB72840}" type="slidenum">
              <a:rPr lang="en-US"/>
              <a:pPr>
                <a:defRPr/>
              </a:pPr>
              <a:t>‹#›</a:t>
            </a:fld>
            <a:endParaRPr lang="en-US" sz="1400">
              <a:latin typeface="Arial" charset="0"/>
            </a:endParaRPr>
          </a:p>
        </p:txBody>
      </p:sp>
      <p:sp>
        <p:nvSpPr>
          <p:cNvPr id="5" name="Text Placeholder 4"/>
          <p:cNvSpPr>
            <a:spLocks noGrp="1"/>
          </p:cNvSpPr>
          <p:nvPr>
            <p:ph type="body" sz="quarter" idx="12"/>
          </p:nvPr>
        </p:nvSpPr>
        <p:spPr>
          <a:xfrm>
            <a:off x="881063" y="980902"/>
            <a:ext cx="7348537" cy="51706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SW-Powerpt-3"/>
          <p:cNvPicPr>
            <a:picLocks noChangeAspect="1" noChangeArrowheads="1"/>
          </p:cNvPicPr>
          <p:nvPr/>
        </p:nvPicPr>
        <p:blipFill>
          <a:blip r:embed="rId15" cstate="print"/>
          <a:srcRect/>
          <a:stretch>
            <a:fillRect/>
          </a:stretch>
        </p:blipFill>
        <p:spPr bwMode="auto">
          <a:xfrm>
            <a:off x="0" y="0"/>
            <a:ext cx="9144000" cy="6859588"/>
          </a:xfrm>
          <a:prstGeom prst="rect">
            <a:avLst/>
          </a:prstGeom>
          <a:noFill/>
          <a:ln w="9525">
            <a:noFill/>
            <a:miter lim="800000"/>
            <a:headEnd/>
            <a:tailEnd/>
          </a:ln>
        </p:spPr>
      </p:pic>
      <p:sp>
        <p:nvSpPr>
          <p:cNvPr id="1027" name="Rectangle 2"/>
          <p:cNvSpPr>
            <a:spLocks noGrp="1" noChangeArrowheads="1"/>
          </p:cNvSpPr>
          <p:nvPr>
            <p:ph type="title"/>
          </p:nvPr>
        </p:nvSpPr>
        <p:spPr bwMode="auto">
          <a:xfrm>
            <a:off x="470646" y="780210"/>
            <a:ext cx="8229601" cy="6048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8" name="Rectangle 3"/>
          <p:cNvSpPr>
            <a:spLocks noGrp="1" noChangeArrowheads="1"/>
          </p:cNvSpPr>
          <p:nvPr>
            <p:ph type="body" idx="1"/>
          </p:nvPr>
        </p:nvSpPr>
        <p:spPr bwMode="auto">
          <a:xfrm>
            <a:off x="470647" y="1438834"/>
            <a:ext cx="8243047" cy="488128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270" name="Rectangle 6"/>
          <p:cNvSpPr>
            <a:spLocks noGrp="1" noChangeArrowheads="1"/>
          </p:cNvSpPr>
          <p:nvPr>
            <p:ph type="sldNum" sz="quarter" idx="4"/>
          </p:nvPr>
        </p:nvSpPr>
        <p:spPr bwMode="auto">
          <a:xfrm>
            <a:off x="8126412" y="6615952"/>
            <a:ext cx="1017588" cy="1882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200" b="1">
                <a:latin typeface="+mn-lt"/>
                <a:ea typeface="+mn-ea"/>
              </a:defRPr>
            </a:lvl1pPr>
          </a:lstStyle>
          <a:p>
            <a:pPr>
              <a:defRPr/>
            </a:pPr>
            <a:fld id="{A4624807-03D1-4D82-87D2-E5151F74A2DA}" type="slidenum">
              <a:rPr lang="en-US" smtClean="0"/>
              <a:pPr>
                <a:defRPr/>
              </a:pPr>
              <a:t>‹#›</a:t>
            </a:fld>
            <a:endParaRPr lang="en-US" dirty="0"/>
          </a:p>
        </p:txBody>
      </p:sp>
      <p:sp>
        <p:nvSpPr>
          <p:cNvPr id="13" name="TextBox 12"/>
          <p:cNvSpPr txBox="1"/>
          <p:nvPr/>
        </p:nvSpPr>
        <p:spPr>
          <a:xfrm>
            <a:off x="4124325" y="6360443"/>
            <a:ext cx="4989513" cy="247650"/>
          </a:xfrm>
          <a:prstGeom prst="rect">
            <a:avLst/>
          </a:prstGeom>
          <a:solidFill>
            <a:srgbClr val="91A3BB"/>
          </a:solidFill>
          <a:ln>
            <a:solidFill>
              <a:schemeClr val="tx1"/>
            </a:solidFill>
          </a:ln>
        </p:spPr>
        <p:txBody>
          <a:bodyPr>
            <a:spAutoFit/>
          </a:bodyPr>
          <a:lstStyle/>
          <a:p>
            <a:pPr algn="r">
              <a:defRPr/>
            </a:pPr>
            <a:r>
              <a:rPr lang="en-US" sz="1000">
                <a:latin typeface="+mn-lt"/>
              </a:rPr>
              <a:t>203 Remote:</a:t>
            </a:r>
            <a:r>
              <a:rPr lang="en-US" sz="1000" baseline="0">
                <a:latin typeface="+mn-lt"/>
              </a:rPr>
              <a:t> </a:t>
            </a:r>
            <a:r>
              <a:rPr lang="en-US" sz="1000" baseline="0" dirty="0">
                <a:latin typeface="+mn-lt"/>
              </a:rPr>
              <a:t>Investigative Interviewing in Child Sexual Abuse Cases</a:t>
            </a:r>
            <a:endParaRPr lang="en-US" sz="1000" dirty="0">
              <a:latin typeface="+mn-lt"/>
            </a:endParaRPr>
          </a:p>
        </p:txBody>
      </p:sp>
      <p:sp>
        <p:nvSpPr>
          <p:cNvPr id="15" name="TextBox 14"/>
          <p:cNvSpPr txBox="1"/>
          <p:nvPr userDrawn="1"/>
        </p:nvSpPr>
        <p:spPr bwMode="auto">
          <a:xfrm>
            <a:off x="14288" y="6343650"/>
            <a:ext cx="4024312" cy="246063"/>
          </a:xfrm>
          <a:prstGeom prst="rect">
            <a:avLst/>
          </a:prstGeom>
          <a:solidFill>
            <a:srgbClr val="91A3BB"/>
          </a:solidFill>
          <a:ln w="6350">
            <a:solidFill>
              <a:schemeClr val="tx1"/>
            </a:solidFill>
          </a:ln>
        </p:spPr>
        <p:txBody>
          <a:bodyPr>
            <a:spAutoFit/>
          </a:bodyPr>
          <a:lstStyle/>
          <a:p>
            <a:pPr eaLnBrk="0" hangingPunct="0">
              <a:defRPr/>
            </a:pPr>
            <a:r>
              <a:rPr lang="en-US" sz="1000" u="none" dirty="0">
                <a:latin typeface="Georgia" pitchFamily="18" charset="0"/>
                <a:ea typeface="ＭＳ Ｐゴシック" pitchFamily="16" charset="-128"/>
                <a:cs typeface="+mn-cs"/>
              </a:rPr>
              <a:t>The Pennsylvania Child Welfare Resource Center</a:t>
            </a:r>
          </a:p>
        </p:txBody>
      </p:sp>
    </p:spTree>
  </p:cSld>
  <p:clrMap bg1="lt1" tx1="dk1" bg2="lt2" tx2="dk2" accent1="accent1" accent2="accent2" accent3="accent3" accent4="accent4" accent5="accent5" accent6="accent6" hlink="hlink" folHlink="folHlink"/>
  <p:sldLayoutIdLst>
    <p:sldLayoutId id="2147483843" r:id="rId1"/>
    <p:sldLayoutId id="2147483835" r:id="rId2"/>
    <p:sldLayoutId id="2147483846" r:id="rId3"/>
    <p:sldLayoutId id="2147483845" r:id="rId4"/>
    <p:sldLayoutId id="2147483837" r:id="rId5"/>
    <p:sldLayoutId id="2147483847" r:id="rId6"/>
    <p:sldLayoutId id="2147483838" r:id="rId7"/>
    <p:sldLayoutId id="2147483839" r:id="rId8"/>
    <p:sldLayoutId id="2147483848" r:id="rId9"/>
    <p:sldLayoutId id="2147483840" r:id="rId10"/>
    <p:sldLayoutId id="2147483841" r:id="rId11"/>
    <p:sldLayoutId id="2147483842" r:id="rId12"/>
    <p:sldLayoutId id="2147483849" r:id="rId13"/>
  </p:sldLayoutIdLst>
  <p:hf hdr="0" ftr="0" dt="0"/>
  <p:txStyles>
    <p:titleStyle>
      <a:lvl1pPr algn="l" rtl="0" eaLnBrk="1" fontAlgn="base" hangingPunct="1">
        <a:spcBef>
          <a:spcPct val="0"/>
        </a:spcBef>
        <a:spcAft>
          <a:spcPct val="0"/>
        </a:spcAft>
        <a:defRPr sz="2700" b="1">
          <a:solidFill>
            <a:srgbClr val="948151"/>
          </a:solidFill>
          <a:latin typeface="+mj-lt"/>
          <a:ea typeface="+mj-ea"/>
          <a:cs typeface="+mj-cs"/>
        </a:defRPr>
      </a:lvl1pPr>
      <a:lvl2pPr algn="l" rtl="0" eaLnBrk="1" fontAlgn="base" hangingPunct="1">
        <a:spcBef>
          <a:spcPct val="0"/>
        </a:spcBef>
        <a:spcAft>
          <a:spcPct val="0"/>
        </a:spcAft>
        <a:defRPr sz="3000" b="1">
          <a:solidFill>
            <a:srgbClr val="948151"/>
          </a:solidFill>
          <a:latin typeface="Georgia" pitchFamily="16" charset="0"/>
          <a:ea typeface="Osaka" pitchFamily="16" charset="-128"/>
        </a:defRPr>
      </a:lvl2pPr>
      <a:lvl3pPr algn="l" rtl="0" eaLnBrk="1" fontAlgn="base" hangingPunct="1">
        <a:spcBef>
          <a:spcPct val="0"/>
        </a:spcBef>
        <a:spcAft>
          <a:spcPct val="0"/>
        </a:spcAft>
        <a:defRPr sz="3000" b="1">
          <a:solidFill>
            <a:srgbClr val="948151"/>
          </a:solidFill>
          <a:latin typeface="Georgia" pitchFamily="16" charset="0"/>
          <a:ea typeface="Osaka" pitchFamily="16" charset="-128"/>
        </a:defRPr>
      </a:lvl3pPr>
      <a:lvl4pPr algn="l" rtl="0" eaLnBrk="1" fontAlgn="base" hangingPunct="1">
        <a:spcBef>
          <a:spcPct val="0"/>
        </a:spcBef>
        <a:spcAft>
          <a:spcPct val="0"/>
        </a:spcAft>
        <a:defRPr sz="3000" b="1">
          <a:solidFill>
            <a:srgbClr val="948151"/>
          </a:solidFill>
          <a:latin typeface="Georgia" pitchFamily="16" charset="0"/>
          <a:ea typeface="Osaka" pitchFamily="16" charset="-128"/>
        </a:defRPr>
      </a:lvl4pPr>
      <a:lvl5pPr algn="l" rtl="0" eaLnBrk="1" fontAlgn="base" hangingPunct="1">
        <a:spcBef>
          <a:spcPct val="0"/>
        </a:spcBef>
        <a:spcAft>
          <a:spcPct val="0"/>
        </a:spcAft>
        <a:defRPr sz="3000" b="1">
          <a:solidFill>
            <a:srgbClr val="948151"/>
          </a:solidFill>
          <a:latin typeface="Georgia" pitchFamily="16" charset="0"/>
          <a:ea typeface="Osaka" pitchFamily="16" charset="-128"/>
        </a:defRPr>
      </a:lvl5pPr>
      <a:lvl6pPr marL="457200" algn="l" rtl="0" eaLnBrk="1" fontAlgn="base" hangingPunct="1">
        <a:spcBef>
          <a:spcPct val="0"/>
        </a:spcBef>
        <a:spcAft>
          <a:spcPct val="0"/>
        </a:spcAft>
        <a:defRPr sz="3600" b="1">
          <a:solidFill>
            <a:srgbClr val="948151"/>
          </a:solidFill>
          <a:latin typeface="Georgia" pitchFamily="16" charset="0"/>
          <a:ea typeface="Osaka" pitchFamily="16" charset="-128"/>
        </a:defRPr>
      </a:lvl6pPr>
      <a:lvl7pPr marL="914400" algn="l" rtl="0" eaLnBrk="1" fontAlgn="base" hangingPunct="1">
        <a:spcBef>
          <a:spcPct val="0"/>
        </a:spcBef>
        <a:spcAft>
          <a:spcPct val="0"/>
        </a:spcAft>
        <a:defRPr sz="3600" b="1">
          <a:solidFill>
            <a:srgbClr val="948151"/>
          </a:solidFill>
          <a:latin typeface="Georgia" pitchFamily="16" charset="0"/>
          <a:ea typeface="Osaka" pitchFamily="16" charset="-128"/>
        </a:defRPr>
      </a:lvl7pPr>
      <a:lvl8pPr marL="1371600" algn="l" rtl="0" eaLnBrk="1" fontAlgn="base" hangingPunct="1">
        <a:spcBef>
          <a:spcPct val="0"/>
        </a:spcBef>
        <a:spcAft>
          <a:spcPct val="0"/>
        </a:spcAft>
        <a:defRPr sz="3600" b="1">
          <a:solidFill>
            <a:srgbClr val="948151"/>
          </a:solidFill>
          <a:latin typeface="Georgia" pitchFamily="16" charset="0"/>
          <a:ea typeface="Osaka" pitchFamily="16" charset="-128"/>
        </a:defRPr>
      </a:lvl8pPr>
      <a:lvl9pPr marL="1828800" algn="l" rtl="0" eaLnBrk="1" fontAlgn="base" hangingPunct="1">
        <a:spcBef>
          <a:spcPct val="0"/>
        </a:spcBef>
        <a:spcAft>
          <a:spcPct val="0"/>
        </a:spcAft>
        <a:defRPr sz="3600" b="1">
          <a:solidFill>
            <a:srgbClr val="948151"/>
          </a:solidFill>
          <a:latin typeface="Georgia" pitchFamily="16" charset="0"/>
          <a:ea typeface="Osaka" pitchFamily="16" charset="-128"/>
        </a:defRPr>
      </a:lvl9pPr>
    </p:titleStyle>
    <p:bodyStyle>
      <a:lvl1pPr marL="342900" indent="-342900" algn="l" rtl="0" eaLnBrk="1" fontAlgn="base" hangingPunct="1">
        <a:spcBef>
          <a:spcPct val="20000"/>
        </a:spcBef>
        <a:spcAft>
          <a:spcPct val="0"/>
        </a:spcAft>
        <a:buChar char="•"/>
        <a:defRPr sz="25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300">
          <a:solidFill>
            <a:schemeClr val="tx1"/>
          </a:solidFill>
          <a:latin typeface="+mn-lt"/>
          <a:ea typeface="+mn-ea"/>
        </a:defRPr>
      </a:lvl2pPr>
      <a:lvl3pPr marL="1143000" indent="-228600" algn="l" rtl="0" eaLnBrk="1" fontAlgn="base" hangingPunct="1">
        <a:spcBef>
          <a:spcPct val="20000"/>
        </a:spcBef>
        <a:spcAft>
          <a:spcPct val="0"/>
        </a:spcAft>
        <a:buChar char="•"/>
        <a:defRPr sz="2100">
          <a:solidFill>
            <a:schemeClr val="tx1"/>
          </a:solidFill>
          <a:latin typeface="+mn-lt"/>
          <a:ea typeface="+mn-ea"/>
        </a:defRPr>
      </a:lvl3pPr>
      <a:lvl4pPr marL="1600200" indent="-228600" algn="l" rtl="0" eaLnBrk="1" fontAlgn="base" hangingPunct="1">
        <a:spcBef>
          <a:spcPct val="20000"/>
        </a:spcBef>
        <a:spcAft>
          <a:spcPct val="0"/>
        </a:spcAft>
        <a:buChar char="–"/>
        <a:defRPr sz="1900">
          <a:solidFill>
            <a:schemeClr val="tx1"/>
          </a:solidFill>
          <a:latin typeface="+mn-lt"/>
          <a:ea typeface="+mn-ea"/>
        </a:defRPr>
      </a:lvl4pPr>
      <a:lvl5pPr marL="2057400" indent="-228600" algn="l" rtl="0" eaLnBrk="1" fontAlgn="base" hangingPunct="1">
        <a:spcBef>
          <a:spcPct val="20000"/>
        </a:spcBef>
        <a:spcAft>
          <a:spcPct val="0"/>
        </a:spcAft>
        <a:buChar char="»"/>
        <a:defRPr>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naccfi.com/" TargetMode="External"/><Relationship Id="rId2" Type="http://schemas.openxmlformats.org/officeDocument/2006/relationships/hyperlink" Target="http://www.emedicine.com/ped/topic2649.ht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Placeholder 3"/>
          <p:cNvSpPr>
            <a:spLocks noGrp="1"/>
          </p:cNvSpPr>
          <p:nvPr>
            <p:ph type="body" sz="quarter" idx="10"/>
          </p:nvPr>
        </p:nvSpPr>
        <p:spPr>
          <a:xfrm>
            <a:off x="304800" y="1263650"/>
            <a:ext cx="8534400" cy="914400"/>
          </a:xfrm>
        </p:spPr>
        <p:txBody>
          <a:bodyPr/>
          <a:lstStyle/>
          <a:p>
            <a:pPr eaLnBrk="1" hangingPunct="1"/>
            <a:r>
              <a:rPr lang="en-US" altLang="en-US" dirty="0"/>
              <a:t>203 Remote: Investigative Interviewing in Child Sexual Abuse</a:t>
            </a:r>
          </a:p>
        </p:txBody>
      </p:sp>
      <p:sp>
        <p:nvSpPr>
          <p:cNvPr id="5" name="Text Placeholder 4"/>
          <p:cNvSpPr>
            <a:spLocks noGrp="1"/>
          </p:cNvSpPr>
          <p:nvPr>
            <p:ph type="body" sz="quarter" idx="11"/>
          </p:nvPr>
        </p:nvSpPr>
        <p:spPr>
          <a:xfrm>
            <a:off x="304800" y="2249487"/>
            <a:ext cx="8531225" cy="754969"/>
          </a:xfrm>
        </p:spPr>
        <p:txBody>
          <a:bodyPr/>
          <a:lstStyle/>
          <a:p>
            <a:pPr eaLnBrk="1" hangingPunct="1">
              <a:defRPr/>
            </a:pPr>
            <a:endParaRPr dirty="0"/>
          </a:p>
        </p:txBody>
      </p:sp>
    </p:spTree>
    <p:extLst>
      <p:ext uri="{BB962C8B-B14F-4D97-AF65-F5344CB8AC3E}">
        <p14:creationId xmlns:p14="http://schemas.microsoft.com/office/powerpoint/2010/main" val="349571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386" y="1066508"/>
            <a:ext cx="8704613" cy="591671"/>
          </a:xfrm>
        </p:spPr>
        <p:txBody>
          <a:bodyPr/>
          <a:lstStyle/>
          <a:p>
            <a:r>
              <a:rPr lang="en-US" dirty="0"/>
              <a:t>Amended CPSL Definition of Perpetrator (continued)</a:t>
            </a:r>
          </a:p>
        </p:txBody>
      </p:sp>
      <p:sp>
        <p:nvSpPr>
          <p:cNvPr id="3" name="Content Placeholder 2"/>
          <p:cNvSpPr>
            <a:spLocks noGrp="1"/>
          </p:cNvSpPr>
          <p:nvPr>
            <p:ph idx="1"/>
          </p:nvPr>
        </p:nvSpPr>
        <p:spPr>
          <a:xfrm>
            <a:off x="458770" y="1842595"/>
            <a:ext cx="8247888" cy="4881284"/>
          </a:xfrm>
        </p:spPr>
        <p:txBody>
          <a:bodyPr/>
          <a:lstStyle/>
          <a:p>
            <a:pPr marL="457200" indent="-457200">
              <a:buFont typeface="+mj-lt"/>
              <a:buAutoNum type="arabicPeriod" startAt="2"/>
            </a:pPr>
            <a:r>
              <a:rPr lang="en-US" dirty="0"/>
              <a:t>Only the following may be considered a perpetrator for </a:t>
            </a:r>
            <a:r>
              <a:rPr lang="en-US" b="1" dirty="0"/>
              <a:t>failing to act</a:t>
            </a:r>
            <a:r>
              <a:rPr lang="en-US" dirty="0"/>
              <a:t>, as provided in this section:</a:t>
            </a:r>
          </a:p>
          <a:p>
            <a:pPr marL="914400" lvl="1" indent="-514350">
              <a:buFont typeface="+mj-lt"/>
              <a:buAutoNum type="romanLcPeriod"/>
            </a:pPr>
            <a:r>
              <a:rPr lang="en-US" dirty="0"/>
              <a:t>A parent of the child</a:t>
            </a:r>
          </a:p>
          <a:p>
            <a:pPr marL="914400" lvl="1" indent="-514350">
              <a:buFont typeface="+mj-lt"/>
              <a:buAutoNum type="romanLcPeriod"/>
            </a:pPr>
            <a:r>
              <a:rPr lang="en-US" dirty="0"/>
              <a:t>A spouse or former spouse of the child’s parent</a:t>
            </a:r>
          </a:p>
          <a:p>
            <a:pPr marL="914400" lvl="1" indent="-514350">
              <a:buFont typeface="+mj-lt"/>
              <a:buAutoNum type="romanLcPeriod"/>
            </a:pPr>
            <a:r>
              <a:rPr lang="en-US" dirty="0"/>
              <a:t>A paramour or former paramour of the child’s parent</a:t>
            </a:r>
          </a:p>
          <a:p>
            <a:pPr marL="914400" lvl="1" indent="-514350">
              <a:buFont typeface="+mj-lt"/>
              <a:buAutoNum type="romanLcPeriod"/>
            </a:pPr>
            <a:r>
              <a:rPr lang="en-US" dirty="0"/>
              <a:t>A person 18 years of age or older and responsible for the child’s welfare</a:t>
            </a:r>
          </a:p>
          <a:p>
            <a:pPr marL="914400" lvl="1" indent="-514350">
              <a:buFont typeface="+mj-lt"/>
              <a:buAutoNum type="romanLcPeriod"/>
            </a:pPr>
            <a:r>
              <a:rPr lang="en-US" dirty="0"/>
              <a:t>A person 18 years of age or older who resides in the same home as the child</a:t>
            </a:r>
          </a:p>
          <a:p>
            <a:pPr marL="914400" lvl="1" indent="-514350">
              <a:buFont typeface="+mj-lt"/>
              <a:buAutoNum type="romanLcPeriod"/>
            </a:pPr>
            <a:endParaRPr lang="en-US" dirty="0"/>
          </a:p>
          <a:p>
            <a:pPr marL="400050" lvl="1" indent="0">
              <a:buNone/>
            </a:pPr>
            <a:endParaRPr lang="en-US" dirty="0"/>
          </a:p>
          <a:p>
            <a:pPr marL="400050" lvl="1" indent="-400050" algn="r">
              <a:buNone/>
            </a:pPr>
            <a:r>
              <a:rPr lang="en-US" sz="1200" dirty="0"/>
              <a:t>23 Pa. C.S. §6303. Definitions</a:t>
            </a:r>
          </a:p>
          <a:p>
            <a:pPr marL="400050" lvl="1" indent="0">
              <a:buNone/>
            </a:pPr>
            <a:endParaRPr lang="en-US" sz="1200" dirty="0"/>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pPr>
                <a:defRPr/>
              </a:pPr>
              <a:t>10</a:t>
            </a:fld>
            <a:endParaRPr lang="en-US" dirty="0">
              <a:latin typeface="Arial" charset="0"/>
            </a:endParaRPr>
          </a:p>
        </p:txBody>
      </p:sp>
    </p:spTree>
    <p:extLst>
      <p:ext uri="{BB962C8B-B14F-4D97-AF65-F5344CB8AC3E}">
        <p14:creationId xmlns:p14="http://schemas.microsoft.com/office/powerpoint/2010/main" val="3078638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r>
              <a:rPr lang="en-US" dirty="0"/>
              <a:t>11</a:t>
            </a:r>
          </a:p>
        </p:txBody>
      </p:sp>
      <p:sp>
        <p:nvSpPr>
          <p:cNvPr id="4" name="Title 1"/>
          <p:cNvSpPr txBox="1">
            <a:spLocks/>
          </p:cNvSpPr>
          <p:nvPr/>
        </p:nvSpPr>
        <p:spPr bwMode="auto">
          <a:xfrm>
            <a:off x="225188" y="949947"/>
            <a:ext cx="8681306" cy="70143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800" b="1">
                <a:solidFill>
                  <a:srgbClr val="948151"/>
                </a:solidFill>
                <a:latin typeface="+mj-lt"/>
                <a:ea typeface="+mj-ea"/>
                <a:cs typeface="+mj-cs"/>
              </a:defRPr>
            </a:lvl1pPr>
            <a:lvl2pPr algn="l" rtl="0" eaLnBrk="1" fontAlgn="base" hangingPunct="1">
              <a:spcBef>
                <a:spcPct val="0"/>
              </a:spcBef>
              <a:spcAft>
                <a:spcPct val="0"/>
              </a:spcAft>
              <a:defRPr sz="3000" b="1">
                <a:solidFill>
                  <a:srgbClr val="948151"/>
                </a:solidFill>
                <a:latin typeface="Georgia" pitchFamily="16" charset="0"/>
                <a:ea typeface="Osaka" pitchFamily="16" charset="-128"/>
              </a:defRPr>
            </a:lvl2pPr>
            <a:lvl3pPr algn="l" rtl="0" eaLnBrk="1" fontAlgn="base" hangingPunct="1">
              <a:spcBef>
                <a:spcPct val="0"/>
              </a:spcBef>
              <a:spcAft>
                <a:spcPct val="0"/>
              </a:spcAft>
              <a:defRPr sz="3000" b="1">
                <a:solidFill>
                  <a:srgbClr val="948151"/>
                </a:solidFill>
                <a:latin typeface="Georgia" pitchFamily="16" charset="0"/>
                <a:ea typeface="Osaka" pitchFamily="16" charset="-128"/>
              </a:defRPr>
            </a:lvl3pPr>
            <a:lvl4pPr algn="l" rtl="0" eaLnBrk="1" fontAlgn="base" hangingPunct="1">
              <a:spcBef>
                <a:spcPct val="0"/>
              </a:spcBef>
              <a:spcAft>
                <a:spcPct val="0"/>
              </a:spcAft>
              <a:defRPr sz="3000" b="1">
                <a:solidFill>
                  <a:srgbClr val="948151"/>
                </a:solidFill>
                <a:latin typeface="Georgia" pitchFamily="16" charset="0"/>
                <a:ea typeface="Osaka" pitchFamily="16" charset="-128"/>
              </a:defRPr>
            </a:lvl4pPr>
            <a:lvl5pPr algn="l" rtl="0" eaLnBrk="1" fontAlgn="base" hangingPunct="1">
              <a:spcBef>
                <a:spcPct val="0"/>
              </a:spcBef>
              <a:spcAft>
                <a:spcPct val="0"/>
              </a:spcAft>
              <a:defRPr sz="3000" b="1">
                <a:solidFill>
                  <a:srgbClr val="948151"/>
                </a:solidFill>
                <a:latin typeface="Georgia" pitchFamily="16" charset="0"/>
                <a:ea typeface="Osaka" pitchFamily="16" charset="-128"/>
              </a:defRPr>
            </a:lvl5pPr>
            <a:lvl6pPr marL="457200" algn="l" rtl="0" eaLnBrk="1" fontAlgn="base" hangingPunct="1">
              <a:spcBef>
                <a:spcPct val="0"/>
              </a:spcBef>
              <a:spcAft>
                <a:spcPct val="0"/>
              </a:spcAft>
              <a:defRPr sz="3600" b="1">
                <a:solidFill>
                  <a:srgbClr val="948151"/>
                </a:solidFill>
                <a:latin typeface="Georgia" pitchFamily="16" charset="0"/>
                <a:ea typeface="Osaka" pitchFamily="16" charset="-128"/>
              </a:defRPr>
            </a:lvl6pPr>
            <a:lvl7pPr marL="914400" algn="l" rtl="0" eaLnBrk="1" fontAlgn="base" hangingPunct="1">
              <a:spcBef>
                <a:spcPct val="0"/>
              </a:spcBef>
              <a:spcAft>
                <a:spcPct val="0"/>
              </a:spcAft>
              <a:defRPr sz="3600" b="1">
                <a:solidFill>
                  <a:srgbClr val="948151"/>
                </a:solidFill>
                <a:latin typeface="Georgia" pitchFamily="16" charset="0"/>
                <a:ea typeface="Osaka" pitchFamily="16" charset="-128"/>
              </a:defRPr>
            </a:lvl7pPr>
            <a:lvl8pPr marL="1371600" algn="l" rtl="0" eaLnBrk="1" fontAlgn="base" hangingPunct="1">
              <a:spcBef>
                <a:spcPct val="0"/>
              </a:spcBef>
              <a:spcAft>
                <a:spcPct val="0"/>
              </a:spcAft>
              <a:defRPr sz="3600" b="1">
                <a:solidFill>
                  <a:srgbClr val="948151"/>
                </a:solidFill>
                <a:latin typeface="Georgia" pitchFamily="16" charset="0"/>
                <a:ea typeface="Osaka" pitchFamily="16" charset="-128"/>
              </a:defRPr>
            </a:lvl8pPr>
            <a:lvl9pPr marL="1828800" algn="l" rtl="0" eaLnBrk="1" fontAlgn="base" hangingPunct="1">
              <a:spcBef>
                <a:spcPct val="0"/>
              </a:spcBef>
              <a:spcAft>
                <a:spcPct val="0"/>
              </a:spcAft>
              <a:defRPr sz="3600" b="1">
                <a:solidFill>
                  <a:srgbClr val="948151"/>
                </a:solidFill>
                <a:latin typeface="Georgia" pitchFamily="16" charset="0"/>
                <a:ea typeface="Osaka" pitchFamily="16" charset="-128"/>
              </a:defRPr>
            </a:lvl9pPr>
          </a:lstStyle>
          <a:p>
            <a:pPr defTabSz="914400"/>
            <a:r>
              <a:rPr lang="en-US" sz="2200" kern="0" dirty="0"/>
              <a:t>Amended CPSL Definition of Sexual Abuse or Exploitation </a:t>
            </a:r>
            <a:br>
              <a:rPr lang="en-US" sz="3600" kern="0" dirty="0"/>
            </a:br>
            <a:r>
              <a:rPr lang="en-US" sz="2000" kern="0" dirty="0"/>
              <a:t> </a:t>
            </a:r>
          </a:p>
        </p:txBody>
      </p:sp>
      <p:sp>
        <p:nvSpPr>
          <p:cNvPr id="6" name="TextBox 5"/>
          <p:cNvSpPr txBox="1"/>
          <p:nvPr/>
        </p:nvSpPr>
        <p:spPr>
          <a:xfrm>
            <a:off x="401352" y="1300663"/>
            <a:ext cx="8030810" cy="5155257"/>
          </a:xfrm>
          <a:prstGeom prst="rect">
            <a:avLst/>
          </a:prstGeom>
          <a:noFill/>
        </p:spPr>
        <p:txBody>
          <a:bodyPr wrap="square" rtlCol="0">
            <a:spAutoFit/>
          </a:bodyPr>
          <a:lstStyle/>
          <a:p>
            <a:pPr marL="457200" indent="-457200">
              <a:buFont typeface="+mj-lt"/>
              <a:buAutoNum type="arabicPeriod"/>
            </a:pPr>
            <a:r>
              <a:rPr lang="en-US" sz="1800" dirty="0">
                <a:latin typeface="+mj-lt"/>
                <a:cs typeface="Arial" panose="020B0604020202020204" pitchFamily="34" charset="0"/>
              </a:rPr>
              <a:t>The employment, use, persuasion, inducement, enticement or coercion of a child to engage in or assist another individual to engage in sexually explicit conduct, which includes, but is not limited to, the following:</a:t>
            </a:r>
          </a:p>
          <a:p>
            <a:pPr marL="971550" lvl="1" indent="-514350">
              <a:buFont typeface="+mj-lt"/>
              <a:buAutoNum type="romanLcPeriod"/>
            </a:pPr>
            <a:r>
              <a:rPr lang="en-US" sz="1800" dirty="0">
                <a:latin typeface="+mj-lt"/>
                <a:cs typeface="Arial" panose="020B0604020202020204" pitchFamily="34" charset="0"/>
              </a:rPr>
              <a:t>Looking at the sexual or other intimate parts of a child or another individual for the purpose of arousing or gratifying sexual desire in any individual</a:t>
            </a:r>
          </a:p>
          <a:p>
            <a:pPr marL="971550" lvl="1" indent="-514350">
              <a:buFont typeface="+mj-lt"/>
              <a:buAutoNum type="romanLcPeriod"/>
            </a:pPr>
            <a:r>
              <a:rPr lang="en-US" sz="1800" dirty="0">
                <a:latin typeface="+mj-lt"/>
                <a:cs typeface="Arial" panose="020B0604020202020204" pitchFamily="34" charset="0"/>
              </a:rPr>
              <a:t>Participating in sexually explicit conversation either in person, by telephone, by computer or by a computer-aided device for the purpose of sexual stimulation or gratification of any individual</a:t>
            </a:r>
          </a:p>
          <a:p>
            <a:pPr marL="971550" lvl="1" indent="-514350">
              <a:buFont typeface="+mj-lt"/>
              <a:buAutoNum type="romanLcPeriod"/>
            </a:pPr>
            <a:r>
              <a:rPr lang="en-US" sz="1800" dirty="0">
                <a:latin typeface="+mj-lt"/>
                <a:cs typeface="Arial" panose="020B0604020202020204" pitchFamily="34" charset="0"/>
              </a:rPr>
              <a:t>Actual or simulated sexual activity or nudity for the purpose of sexual stimulation or gratification of any individual</a:t>
            </a:r>
          </a:p>
          <a:p>
            <a:pPr marL="971550" lvl="1" indent="-514350">
              <a:buFont typeface="+mj-lt"/>
              <a:buAutoNum type="romanLcPeriod"/>
            </a:pPr>
            <a:r>
              <a:rPr lang="en-US" sz="1800" dirty="0">
                <a:latin typeface="+mj-lt"/>
                <a:cs typeface="Arial" panose="020B0604020202020204" pitchFamily="34" charset="0"/>
              </a:rPr>
              <a:t>Actual or simulated sexual activity for the purpose of producing visual depiction, including photography, videotaping, computer depicting or filming.</a:t>
            </a:r>
          </a:p>
          <a:p>
            <a:pPr lvl="1"/>
            <a:r>
              <a:rPr lang="en-US" sz="1800" dirty="0">
                <a:latin typeface="+mj-lt"/>
                <a:cs typeface="Arial" panose="020B0604020202020204" pitchFamily="34" charset="0"/>
              </a:rPr>
              <a:t>This paragraph does not include consensual activities between a child who is 14 years of age or older and another person who is 14 years of age or older and whose age is within four years of the child’s age.</a:t>
            </a:r>
          </a:p>
          <a:p>
            <a:pPr lvl="1"/>
            <a:endParaRPr lang="en-US" sz="2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04827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r>
              <a:rPr lang="en-US" dirty="0"/>
              <a:t>12</a:t>
            </a:r>
          </a:p>
        </p:txBody>
      </p:sp>
      <p:sp>
        <p:nvSpPr>
          <p:cNvPr id="4" name="Title 1"/>
          <p:cNvSpPr txBox="1">
            <a:spLocks/>
          </p:cNvSpPr>
          <p:nvPr/>
        </p:nvSpPr>
        <p:spPr bwMode="auto">
          <a:xfrm>
            <a:off x="225188" y="949947"/>
            <a:ext cx="8383137" cy="70143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800" b="1">
                <a:solidFill>
                  <a:srgbClr val="948151"/>
                </a:solidFill>
                <a:latin typeface="+mj-lt"/>
                <a:ea typeface="+mj-ea"/>
                <a:cs typeface="+mj-cs"/>
              </a:defRPr>
            </a:lvl1pPr>
            <a:lvl2pPr algn="l" rtl="0" eaLnBrk="1" fontAlgn="base" hangingPunct="1">
              <a:spcBef>
                <a:spcPct val="0"/>
              </a:spcBef>
              <a:spcAft>
                <a:spcPct val="0"/>
              </a:spcAft>
              <a:defRPr sz="3000" b="1">
                <a:solidFill>
                  <a:srgbClr val="948151"/>
                </a:solidFill>
                <a:latin typeface="Georgia" pitchFamily="16" charset="0"/>
                <a:ea typeface="Osaka" pitchFamily="16" charset="-128"/>
              </a:defRPr>
            </a:lvl2pPr>
            <a:lvl3pPr algn="l" rtl="0" eaLnBrk="1" fontAlgn="base" hangingPunct="1">
              <a:spcBef>
                <a:spcPct val="0"/>
              </a:spcBef>
              <a:spcAft>
                <a:spcPct val="0"/>
              </a:spcAft>
              <a:defRPr sz="3000" b="1">
                <a:solidFill>
                  <a:srgbClr val="948151"/>
                </a:solidFill>
                <a:latin typeface="Georgia" pitchFamily="16" charset="0"/>
                <a:ea typeface="Osaka" pitchFamily="16" charset="-128"/>
              </a:defRPr>
            </a:lvl3pPr>
            <a:lvl4pPr algn="l" rtl="0" eaLnBrk="1" fontAlgn="base" hangingPunct="1">
              <a:spcBef>
                <a:spcPct val="0"/>
              </a:spcBef>
              <a:spcAft>
                <a:spcPct val="0"/>
              </a:spcAft>
              <a:defRPr sz="3000" b="1">
                <a:solidFill>
                  <a:srgbClr val="948151"/>
                </a:solidFill>
                <a:latin typeface="Georgia" pitchFamily="16" charset="0"/>
                <a:ea typeface="Osaka" pitchFamily="16" charset="-128"/>
              </a:defRPr>
            </a:lvl4pPr>
            <a:lvl5pPr algn="l" rtl="0" eaLnBrk="1" fontAlgn="base" hangingPunct="1">
              <a:spcBef>
                <a:spcPct val="0"/>
              </a:spcBef>
              <a:spcAft>
                <a:spcPct val="0"/>
              </a:spcAft>
              <a:defRPr sz="3000" b="1">
                <a:solidFill>
                  <a:srgbClr val="948151"/>
                </a:solidFill>
                <a:latin typeface="Georgia" pitchFamily="16" charset="0"/>
                <a:ea typeface="Osaka" pitchFamily="16" charset="-128"/>
              </a:defRPr>
            </a:lvl5pPr>
            <a:lvl6pPr marL="457200" algn="l" rtl="0" eaLnBrk="1" fontAlgn="base" hangingPunct="1">
              <a:spcBef>
                <a:spcPct val="0"/>
              </a:spcBef>
              <a:spcAft>
                <a:spcPct val="0"/>
              </a:spcAft>
              <a:defRPr sz="3600" b="1">
                <a:solidFill>
                  <a:srgbClr val="948151"/>
                </a:solidFill>
                <a:latin typeface="Georgia" pitchFamily="16" charset="0"/>
                <a:ea typeface="Osaka" pitchFamily="16" charset="-128"/>
              </a:defRPr>
            </a:lvl6pPr>
            <a:lvl7pPr marL="914400" algn="l" rtl="0" eaLnBrk="1" fontAlgn="base" hangingPunct="1">
              <a:spcBef>
                <a:spcPct val="0"/>
              </a:spcBef>
              <a:spcAft>
                <a:spcPct val="0"/>
              </a:spcAft>
              <a:defRPr sz="3600" b="1">
                <a:solidFill>
                  <a:srgbClr val="948151"/>
                </a:solidFill>
                <a:latin typeface="Georgia" pitchFamily="16" charset="0"/>
                <a:ea typeface="Osaka" pitchFamily="16" charset="-128"/>
              </a:defRPr>
            </a:lvl7pPr>
            <a:lvl8pPr marL="1371600" algn="l" rtl="0" eaLnBrk="1" fontAlgn="base" hangingPunct="1">
              <a:spcBef>
                <a:spcPct val="0"/>
              </a:spcBef>
              <a:spcAft>
                <a:spcPct val="0"/>
              </a:spcAft>
              <a:defRPr sz="3600" b="1">
                <a:solidFill>
                  <a:srgbClr val="948151"/>
                </a:solidFill>
                <a:latin typeface="Georgia" pitchFamily="16" charset="0"/>
                <a:ea typeface="Osaka" pitchFamily="16" charset="-128"/>
              </a:defRPr>
            </a:lvl8pPr>
            <a:lvl9pPr marL="1828800" algn="l" rtl="0" eaLnBrk="1" fontAlgn="base" hangingPunct="1">
              <a:spcBef>
                <a:spcPct val="0"/>
              </a:spcBef>
              <a:spcAft>
                <a:spcPct val="0"/>
              </a:spcAft>
              <a:defRPr sz="3600" b="1">
                <a:solidFill>
                  <a:srgbClr val="948151"/>
                </a:solidFill>
                <a:latin typeface="Georgia" pitchFamily="16" charset="0"/>
                <a:ea typeface="Osaka" pitchFamily="16" charset="-128"/>
              </a:defRPr>
            </a:lvl9pPr>
          </a:lstStyle>
          <a:p>
            <a:pPr defTabSz="914400"/>
            <a:r>
              <a:rPr lang="en-US" sz="2500" kern="0" dirty="0"/>
              <a:t>Amended CPSL Definition of Sexual Abuse or Exploitation (continued)</a:t>
            </a:r>
          </a:p>
        </p:txBody>
      </p:sp>
      <p:sp>
        <p:nvSpPr>
          <p:cNvPr id="2" name="TextBox 1"/>
          <p:cNvSpPr txBox="1"/>
          <p:nvPr/>
        </p:nvSpPr>
        <p:spPr>
          <a:xfrm>
            <a:off x="559468" y="1801370"/>
            <a:ext cx="7610755" cy="4893647"/>
          </a:xfrm>
          <a:prstGeom prst="rect">
            <a:avLst/>
          </a:prstGeom>
          <a:noFill/>
        </p:spPr>
        <p:txBody>
          <a:bodyPr wrap="square" rtlCol="0">
            <a:spAutoFit/>
          </a:bodyPr>
          <a:lstStyle/>
          <a:p>
            <a:pPr marL="457200" indent="-457200">
              <a:buFont typeface="+mj-lt"/>
              <a:buAutoNum type="arabicPeriod" startAt="2"/>
            </a:pPr>
            <a:r>
              <a:rPr lang="en-US" sz="1800" dirty="0">
                <a:latin typeface="+mj-lt"/>
                <a:cs typeface="Arial" panose="020B0604020202020204" pitchFamily="34" charset="0"/>
              </a:rPr>
              <a:t>Any of the following offenses committed against a child, as defined in 18 Pa. C.S.:</a:t>
            </a:r>
          </a:p>
          <a:p>
            <a:pPr marL="971550" lvl="1" indent="-514350">
              <a:buFont typeface="+mj-lt"/>
              <a:buAutoNum type="romanLcPeriod"/>
            </a:pPr>
            <a:r>
              <a:rPr lang="en-US" sz="1800" dirty="0">
                <a:latin typeface="+mj-lt"/>
                <a:cs typeface="Arial" panose="020B0604020202020204" pitchFamily="34" charset="0"/>
              </a:rPr>
              <a:t>Rape (§ 3121)</a:t>
            </a:r>
          </a:p>
          <a:p>
            <a:pPr marL="971550" lvl="1" indent="-514350">
              <a:buFont typeface="+mj-lt"/>
              <a:buAutoNum type="romanLcPeriod"/>
            </a:pPr>
            <a:r>
              <a:rPr lang="en-US" sz="1800" dirty="0">
                <a:latin typeface="+mj-lt"/>
                <a:cs typeface="Arial" panose="020B0604020202020204" pitchFamily="34" charset="0"/>
              </a:rPr>
              <a:t>Statutory sexual assault (§ 3122.1)</a:t>
            </a:r>
          </a:p>
          <a:p>
            <a:pPr marL="971550" lvl="1" indent="-514350">
              <a:buFont typeface="+mj-lt"/>
              <a:buAutoNum type="romanLcPeriod"/>
            </a:pPr>
            <a:r>
              <a:rPr lang="en-US" sz="1800" dirty="0">
                <a:latin typeface="+mj-lt"/>
                <a:cs typeface="Arial" panose="020B0604020202020204" pitchFamily="34" charset="0"/>
              </a:rPr>
              <a:t>Involuntary deviate sexual intercourse (§ 3123)</a:t>
            </a:r>
          </a:p>
          <a:p>
            <a:pPr marL="971550" lvl="1" indent="-514350">
              <a:buFont typeface="+mj-lt"/>
              <a:buAutoNum type="romanLcPeriod"/>
            </a:pPr>
            <a:r>
              <a:rPr lang="en-US" sz="1800" dirty="0">
                <a:latin typeface="+mj-lt"/>
                <a:cs typeface="Arial" panose="020B0604020202020204" pitchFamily="34" charset="0"/>
              </a:rPr>
              <a:t>Sexual assault (§ 3124)</a:t>
            </a:r>
          </a:p>
          <a:p>
            <a:pPr marL="971550" lvl="1" indent="-514350">
              <a:buFont typeface="+mj-lt"/>
              <a:buAutoNum type="romanLcPeriod"/>
            </a:pPr>
            <a:r>
              <a:rPr lang="en-US" sz="1800" dirty="0">
                <a:latin typeface="+mj-lt"/>
                <a:cs typeface="Arial" panose="020B0604020202020204" pitchFamily="34" charset="0"/>
              </a:rPr>
              <a:t>Institutional sexual assault (§ 3124.1)</a:t>
            </a:r>
          </a:p>
          <a:p>
            <a:pPr marL="971550" lvl="1" indent="-514350">
              <a:buFont typeface="+mj-lt"/>
              <a:buAutoNum type="romanLcPeriod"/>
            </a:pPr>
            <a:r>
              <a:rPr lang="en-US" sz="1800" dirty="0">
                <a:latin typeface="+mj-lt"/>
                <a:cs typeface="Arial" panose="020B0604020202020204" pitchFamily="34" charset="0"/>
              </a:rPr>
              <a:t>Aggravated indecent assault (§ 3125)</a:t>
            </a:r>
          </a:p>
          <a:p>
            <a:pPr marL="971550" lvl="1" indent="-514350">
              <a:buFont typeface="+mj-lt"/>
              <a:buAutoNum type="romanLcPeriod"/>
            </a:pPr>
            <a:r>
              <a:rPr lang="en-US" sz="1800" dirty="0">
                <a:latin typeface="+mj-lt"/>
                <a:cs typeface="Arial" panose="020B0604020202020204" pitchFamily="34" charset="0"/>
              </a:rPr>
              <a:t>Indecent assault (§ 3126)</a:t>
            </a:r>
          </a:p>
          <a:p>
            <a:pPr marL="971550" lvl="1" indent="-514350">
              <a:buFont typeface="+mj-lt"/>
              <a:buAutoNum type="romanLcPeriod"/>
            </a:pPr>
            <a:r>
              <a:rPr lang="en-US" sz="1800" dirty="0">
                <a:latin typeface="+mj-lt"/>
                <a:cs typeface="Arial" panose="020B0604020202020204" pitchFamily="34" charset="0"/>
              </a:rPr>
              <a:t>Indecent exposure (§ 3127)</a:t>
            </a:r>
          </a:p>
          <a:p>
            <a:pPr marL="971550" lvl="1" indent="-514350">
              <a:buFont typeface="+mj-lt"/>
              <a:buAutoNum type="romanLcPeriod"/>
            </a:pPr>
            <a:r>
              <a:rPr lang="en-US" sz="1800" dirty="0">
                <a:latin typeface="+mj-lt"/>
                <a:cs typeface="Arial" panose="020B0604020202020204" pitchFamily="34" charset="0"/>
              </a:rPr>
              <a:t>Incest (§ 4302)</a:t>
            </a:r>
          </a:p>
          <a:p>
            <a:pPr marL="971550" lvl="1" indent="-514350">
              <a:buFont typeface="+mj-lt"/>
              <a:buAutoNum type="romanLcPeriod"/>
            </a:pPr>
            <a:r>
              <a:rPr lang="en-US" sz="1800" dirty="0">
                <a:latin typeface="+mj-lt"/>
                <a:cs typeface="Arial" panose="020B0604020202020204" pitchFamily="34" charset="0"/>
              </a:rPr>
              <a:t>Prostitution (§ 5902)</a:t>
            </a:r>
          </a:p>
          <a:p>
            <a:pPr marL="971550" lvl="1" indent="-514350">
              <a:buFont typeface="+mj-lt"/>
              <a:buAutoNum type="romanLcPeriod"/>
            </a:pPr>
            <a:r>
              <a:rPr lang="en-US" sz="1800" dirty="0">
                <a:latin typeface="+mj-lt"/>
                <a:cs typeface="Arial" panose="020B0604020202020204" pitchFamily="34" charset="0"/>
              </a:rPr>
              <a:t>Sexual abuse (§ 6312)</a:t>
            </a:r>
          </a:p>
          <a:p>
            <a:pPr marL="971550" lvl="1" indent="-514350">
              <a:buFont typeface="+mj-lt"/>
              <a:buAutoNum type="romanLcPeriod"/>
            </a:pPr>
            <a:r>
              <a:rPr lang="en-US" sz="1800" dirty="0">
                <a:latin typeface="+mj-lt"/>
                <a:cs typeface="Arial" panose="020B0604020202020204" pitchFamily="34" charset="0"/>
              </a:rPr>
              <a:t>Unlawful contact with a minor (§ 6318)</a:t>
            </a:r>
          </a:p>
          <a:p>
            <a:pPr marL="971550" lvl="1" indent="-514350">
              <a:buFont typeface="+mj-lt"/>
              <a:buAutoNum type="romanLcPeriod"/>
            </a:pPr>
            <a:r>
              <a:rPr lang="en-US" sz="1800" dirty="0">
                <a:latin typeface="+mj-lt"/>
                <a:cs typeface="Arial" panose="020B0604020202020204" pitchFamily="34" charset="0"/>
              </a:rPr>
              <a:t>Sexual exploitation (§ 6320)</a:t>
            </a:r>
          </a:p>
          <a:p>
            <a:pPr lvl="1" indent="-457200" algn="r"/>
            <a:r>
              <a:rPr lang="en-US" sz="1200" dirty="0">
                <a:latin typeface="+mj-lt"/>
              </a:rPr>
              <a:t>23 Pa. C.S. §6303. Definitions</a:t>
            </a:r>
          </a:p>
          <a:p>
            <a:pPr lvl="1" indent="-457200" algn="r"/>
            <a:endParaRPr lang="en-US" sz="1800" dirty="0">
              <a:latin typeface="Arial" panose="020B0604020202020204" pitchFamily="34" charset="0"/>
              <a:cs typeface="Arial" panose="020B0604020202020204" pitchFamily="34" charset="0"/>
            </a:endParaRPr>
          </a:p>
        </p:txBody>
      </p:sp>
      <p:sp>
        <p:nvSpPr>
          <p:cNvPr id="7" name="TextBox 6"/>
          <p:cNvSpPr txBox="1"/>
          <p:nvPr/>
        </p:nvSpPr>
        <p:spPr>
          <a:xfrm>
            <a:off x="401352" y="1651379"/>
            <a:ext cx="8030810" cy="446276"/>
          </a:xfrm>
          <a:prstGeom prst="rect">
            <a:avLst/>
          </a:prstGeom>
          <a:noFill/>
        </p:spPr>
        <p:txBody>
          <a:bodyPr wrap="square" rtlCol="0">
            <a:spAutoFit/>
          </a:bodyPr>
          <a:lstStyle/>
          <a:p>
            <a:pPr lvl="1"/>
            <a:endParaRPr lang="en-US" sz="2300" dirty="0">
              <a:latin typeface="Arial" panose="020B0604020202020204" pitchFamily="34" charset="0"/>
              <a:cs typeface="Arial" panose="020B0604020202020204" pitchFamily="34" charset="0"/>
            </a:endParaRPr>
          </a:p>
        </p:txBody>
      </p:sp>
      <p:sp>
        <p:nvSpPr>
          <p:cNvPr id="10" name="TextBox 9"/>
          <p:cNvSpPr txBox="1"/>
          <p:nvPr/>
        </p:nvSpPr>
        <p:spPr>
          <a:xfrm>
            <a:off x="515652" y="1803779"/>
            <a:ext cx="8030810" cy="446276"/>
          </a:xfrm>
          <a:prstGeom prst="rect">
            <a:avLst/>
          </a:prstGeom>
          <a:noFill/>
        </p:spPr>
        <p:txBody>
          <a:bodyPr wrap="square" rtlCol="0">
            <a:spAutoFit/>
          </a:bodyPr>
          <a:lstStyle/>
          <a:p>
            <a:pPr lvl="1"/>
            <a:endParaRPr lang="en-US" sz="2300" dirty="0">
              <a:latin typeface="Arial" panose="020B0604020202020204" pitchFamily="34" charset="0"/>
              <a:cs typeface="Arial" panose="020B0604020202020204" pitchFamily="34" charset="0"/>
            </a:endParaRPr>
          </a:p>
        </p:txBody>
      </p:sp>
      <p:sp>
        <p:nvSpPr>
          <p:cNvPr id="16" name="TextBox 15"/>
          <p:cNvSpPr txBox="1"/>
          <p:nvPr/>
        </p:nvSpPr>
        <p:spPr>
          <a:xfrm>
            <a:off x="1532320" y="9536074"/>
            <a:ext cx="8030810" cy="446276"/>
          </a:xfrm>
          <a:prstGeom prst="rect">
            <a:avLst/>
          </a:prstGeom>
          <a:noFill/>
        </p:spPr>
        <p:txBody>
          <a:bodyPr wrap="square" rtlCol="0">
            <a:spAutoFit/>
          </a:bodyPr>
          <a:lstStyle/>
          <a:p>
            <a:pPr lvl="1"/>
            <a:endParaRPr lang="en-US" sz="2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85549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Scope of Investigation</a:t>
            </a:r>
          </a:p>
        </p:txBody>
      </p:sp>
      <p:sp>
        <p:nvSpPr>
          <p:cNvPr id="4" name="Slide Number Placeholder 3"/>
          <p:cNvSpPr>
            <a:spLocks noGrp="1"/>
          </p:cNvSpPr>
          <p:nvPr>
            <p:ph type="sldNum" sz="quarter" idx="11"/>
          </p:nvPr>
        </p:nvSpPr>
        <p:spPr/>
        <p:txBody>
          <a:bodyPr/>
          <a:lstStyle/>
          <a:p>
            <a:fld id="{D57F1E4F-1CFF-5643-939E-02111984F565}" type="slidenum">
              <a:rPr lang="en-US" smtClean="0"/>
              <a:t>13</a:t>
            </a:fld>
            <a:endParaRPr lang="en-US" dirty="0"/>
          </a:p>
        </p:txBody>
      </p:sp>
      <p:grpSp>
        <p:nvGrpSpPr>
          <p:cNvPr id="7" name="Group 8"/>
          <p:cNvGrpSpPr>
            <a:grpSpLocks noChangeAspect="1"/>
          </p:cNvGrpSpPr>
          <p:nvPr/>
        </p:nvGrpSpPr>
        <p:grpSpPr bwMode="auto">
          <a:xfrm>
            <a:off x="1090282" y="1623937"/>
            <a:ext cx="6794910" cy="4440238"/>
            <a:chOff x="240" y="1008"/>
            <a:chExt cx="4224" cy="3168"/>
          </a:xfrm>
        </p:grpSpPr>
        <p:sp>
          <p:nvSpPr>
            <p:cNvPr id="8" name="AutoShape 7"/>
            <p:cNvSpPr>
              <a:spLocks noChangeAspect="1" noChangeArrowheads="1" noTextEdit="1"/>
            </p:cNvSpPr>
            <p:nvPr/>
          </p:nvSpPr>
          <p:spPr bwMode="auto">
            <a:xfrm>
              <a:off x="240" y="1008"/>
              <a:ext cx="4224" cy="3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 name="Rectangle 9"/>
            <p:cNvSpPr>
              <a:spLocks noChangeArrowheads="1"/>
            </p:cNvSpPr>
            <p:nvPr/>
          </p:nvSpPr>
          <p:spPr bwMode="auto">
            <a:xfrm>
              <a:off x="240" y="1008"/>
              <a:ext cx="4224" cy="316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10" name="Rectangle 10"/>
            <p:cNvSpPr>
              <a:spLocks noChangeArrowheads="1"/>
            </p:cNvSpPr>
            <p:nvPr/>
          </p:nvSpPr>
          <p:spPr bwMode="auto">
            <a:xfrm>
              <a:off x="396" y="1107"/>
              <a:ext cx="3912" cy="2968"/>
            </a:xfrm>
            <a:prstGeom prst="rect">
              <a:avLst/>
            </a:prstGeom>
            <a:solidFill>
              <a:srgbClr val="0068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11" name="Freeform 11"/>
            <p:cNvSpPr>
              <a:spLocks/>
            </p:cNvSpPr>
            <p:nvPr/>
          </p:nvSpPr>
          <p:spPr bwMode="auto">
            <a:xfrm>
              <a:off x="396" y="3118"/>
              <a:ext cx="3912" cy="957"/>
            </a:xfrm>
            <a:custGeom>
              <a:avLst/>
              <a:gdLst>
                <a:gd name="T0" fmla="*/ 0 w 3912"/>
                <a:gd name="T1" fmla="*/ 957 h 957"/>
                <a:gd name="T2" fmla="*/ 3912 w 3912"/>
                <a:gd name="T3" fmla="*/ 264 h 957"/>
                <a:gd name="T4" fmla="*/ 3821 w 3912"/>
                <a:gd name="T5" fmla="*/ 234 h 957"/>
                <a:gd name="T6" fmla="*/ 3726 w 3912"/>
                <a:gd name="T7" fmla="*/ 205 h 957"/>
                <a:gd name="T8" fmla="*/ 3627 w 3912"/>
                <a:gd name="T9" fmla="*/ 178 h 957"/>
                <a:gd name="T10" fmla="*/ 3522 w 3912"/>
                <a:gd name="T11" fmla="*/ 152 h 957"/>
                <a:gd name="T12" fmla="*/ 3414 w 3912"/>
                <a:gd name="T13" fmla="*/ 130 h 957"/>
                <a:gd name="T14" fmla="*/ 3300 w 3912"/>
                <a:gd name="T15" fmla="*/ 107 h 957"/>
                <a:gd name="T16" fmla="*/ 3184 w 3912"/>
                <a:gd name="T17" fmla="*/ 88 h 957"/>
                <a:gd name="T18" fmla="*/ 3064 w 3912"/>
                <a:gd name="T19" fmla="*/ 69 h 957"/>
                <a:gd name="T20" fmla="*/ 2940 w 3912"/>
                <a:gd name="T21" fmla="*/ 54 h 957"/>
                <a:gd name="T22" fmla="*/ 2814 w 3912"/>
                <a:gd name="T23" fmla="*/ 40 h 957"/>
                <a:gd name="T24" fmla="*/ 2686 w 3912"/>
                <a:gd name="T25" fmla="*/ 27 h 957"/>
                <a:gd name="T26" fmla="*/ 2553 w 3912"/>
                <a:gd name="T27" fmla="*/ 17 h 957"/>
                <a:gd name="T28" fmla="*/ 2419 w 3912"/>
                <a:gd name="T29" fmla="*/ 9 h 957"/>
                <a:gd name="T30" fmla="*/ 2283 w 3912"/>
                <a:gd name="T31" fmla="*/ 5 h 957"/>
                <a:gd name="T32" fmla="*/ 2145 w 3912"/>
                <a:gd name="T33" fmla="*/ 1 h 957"/>
                <a:gd name="T34" fmla="*/ 2004 w 3912"/>
                <a:gd name="T35" fmla="*/ 0 h 957"/>
                <a:gd name="T36" fmla="*/ 1850 w 3912"/>
                <a:gd name="T37" fmla="*/ 1 h 957"/>
                <a:gd name="T38" fmla="*/ 1699 w 3912"/>
                <a:gd name="T39" fmla="*/ 5 h 957"/>
                <a:gd name="T40" fmla="*/ 1551 w 3912"/>
                <a:gd name="T41" fmla="*/ 11 h 957"/>
                <a:gd name="T42" fmla="*/ 1407 w 3912"/>
                <a:gd name="T43" fmla="*/ 21 h 957"/>
                <a:gd name="T44" fmla="*/ 1266 w 3912"/>
                <a:gd name="T45" fmla="*/ 32 h 957"/>
                <a:gd name="T46" fmla="*/ 1128 w 3912"/>
                <a:gd name="T47" fmla="*/ 46 h 957"/>
                <a:gd name="T48" fmla="*/ 994 w 3912"/>
                <a:gd name="T49" fmla="*/ 62 h 957"/>
                <a:gd name="T50" fmla="*/ 863 w 3912"/>
                <a:gd name="T51" fmla="*/ 82 h 957"/>
                <a:gd name="T52" fmla="*/ 738 w 3912"/>
                <a:gd name="T53" fmla="*/ 102 h 957"/>
                <a:gd name="T54" fmla="*/ 617 w 3912"/>
                <a:gd name="T55" fmla="*/ 125 h 957"/>
                <a:gd name="T56" fmla="*/ 501 w 3912"/>
                <a:gd name="T57" fmla="*/ 149 h 957"/>
                <a:gd name="T58" fmla="*/ 390 w 3912"/>
                <a:gd name="T59" fmla="*/ 176 h 957"/>
                <a:gd name="T60" fmla="*/ 285 w 3912"/>
                <a:gd name="T61" fmla="*/ 203 h 957"/>
                <a:gd name="T62" fmla="*/ 184 w 3912"/>
                <a:gd name="T63" fmla="*/ 234 h 957"/>
                <a:gd name="T64" fmla="*/ 88 w 3912"/>
                <a:gd name="T65" fmla="*/ 266 h 957"/>
                <a:gd name="T66" fmla="*/ 0 w 3912"/>
                <a:gd name="T67" fmla="*/ 299 h 95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912"/>
                <a:gd name="T103" fmla="*/ 0 h 957"/>
                <a:gd name="T104" fmla="*/ 3912 w 3912"/>
                <a:gd name="T105" fmla="*/ 957 h 95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912" h="957">
                  <a:moveTo>
                    <a:pt x="0" y="299"/>
                  </a:moveTo>
                  <a:lnTo>
                    <a:pt x="0" y="957"/>
                  </a:lnTo>
                  <a:lnTo>
                    <a:pt x="3912" y="957"/>
                  </a:lnTo>
                  <a:lnTo>
                    <a:pt x="3912" y="264"/>
                  </a:lnTo>
                  <a:lnTo>
                    <a:pt x="3867" y="248"/>
                  </a:lnTo>
                  <a:lnTo>
                    <a:pt x="3821" y="234"/>
                  </a:lnTo>
                  <a:lnTo>
                    <a:pt x="3773" y="219"/>
                  </a:lnTo>
                  <a:lnTo>
                    <a:pt x="3726" y="205"/>
                  </a:lnTo>
                  <a:lnTo>
                    <a:pt x="3678" y="190"/>
                  </a:lnTo>
                  <a:lnTo>
                    <a:pt x="3627" y="178"/>
                  </a:lnTo>
                  <a:lnTo>
                    <a:pt x="3575" y="165"/>
                  </a:lnTo>
                  <a:lnTo>
                    <a:pt x="3522" y="152"/>
                  </a:lnTo>
                  <a:lnTo>
                    <a:pt x="3469" y="141"/>
                  </a:lnTo>
                  <a:lnTo>
                    <a:pt x="3414" y="130"/>
                  </a:lnTo>
                  <a:lnTo>
                    <a:pt x="3358" y="118"/>
                  </a:lnTo>
                  <a:lnTo>
                    <a:pt x="3300" y="107"/>
                  </a:lnTo>
                  <a:lnTo>
                    <a:pt x="3242" y="98"/>
                  </a:lnTo>
                  <a:lnTo>
                    <a:pt x="3184" y="88"/>
                  </a:lnTo>
                  <a:lnTo>
                    <a:pt x="3124" y="78"/>
                  </a:lnTo>
                  <a:lnTo>
                    <a:pt x="3064" y="69"/>
                  </a:lnTo>
                  <a:lnTo>
                    <a:pt x="3003" y="61"/>
                  </a:lnTo>
                  <a:lnTo>
                    <a:pt x="2940" y="54"/>
                  </a:lnTo>
                  <a:lnTo>
                    <a:pt x="2877" y="46"/>
                  </a:lnTo>
                  <a:lnTo>
                    <a:pt x="2814" y="40"/>
                  </a:lnTo>
                  <a:lnTo>
                    <a:pt x="2751" y="33"/>
                  </a:lnTo>
                  <a:lnTo>
                    <a:pt x="2686" y="27"/>
                  </a:lnTo>
                  <a:lnTo>
                    <a:pt x="2621" y="22"/>
                  </a:lnTo>
                  <a:lnTo>
                    <a:pt x="2553" y="17"/>
                  </a:lnTo>
                  <a:lnTo>
                    <a:pt x="2487" y="14"/>
                  </a:lnTo>
                  <a:lnTo>
                    <a:pt x="2419" y="9"/>
                  </a:lnTo>
                  <a:lnTo>
                    <a:pt x="2351" y="6"/>
                  </a:lnTo>
                  <a:lnTo>
                    <a:pt x="2283" y="5"/>
                  </a:lnTo>
                  <a:lnTo>
                    <a:pt x="2213" y="3"/>
                  </a:lnTo>
                  <a:lnTo>
                    <a:pt x="2145" y="1"/>
                  </a:lnTo>
                  <a:lnTo>
                    <a:pt x="2074" y="0"/>
                  </a:lnTo>
                  <a:lnTo>
                    <a:pt x="2004" y="0"/>
                  </a:lnTo>
                  <a:lnTo>
                    <a:pt x="1926" y="0"/>
                  </a:lnTo>
                  <a:lnTo>
                    <a:pt x="1850" y="1"/>
                  </a:lnTo>
                  <a:lnTo>
                    <a:pt x="1775" y="3"/>
                  </a:lnTo>
                  <a:lnTo>
                    <a:pt x="1699" y="5"/>
                  </a:lnTo>
                  <a:lnTo>
                    <a:pt x="1626" y="8"/>
                  </a:lnTo>
                  <a:lnTo>
                    <a:pt x="1551" y="11"/>
                  </a:lnTo>
                  <a:lnTo>
                    <a:pt x="1478" y="16"/>
                  </a:lnTo>
                  <a:lnTo>
                    <a:pt x="1407" y="21"/>
                  </a:lnTo>
                  <a:lnTo>
                    <a:pt x="1337" y="27"/>
                  </a:lnTo>
                  <a:lnTo>
                    <a:pt x="1266" y="32"/>
                  </a:lnTo>
                  <a:lnTo>
                    <a:pt x="1196" y="40"/>
                  </a:lnTo>
                  <a:lnTo>
                    <a:pt x="1128" y="46"/>
                  </a:lnTo>
                  <a:lnTo>
                    <a:pt x="1060" y="54"/>
                  </a:lnTo>
                  <a:lnTo>
                    <a:pt x="994" y="62"/>
                  </a:lnTo>
                  <a:lnTo>
                    <a:pt x="929" y="72"/>
                  </a:lnTo>
                  <a:lnTo>
                    <a:pt x="863" y="82"/>
                  </a:lnTo>
                  <a:lnTo>
                    <a:pt x="801" y="91"/>
                  </a:lnTo>
                  <a:lnTo>
                    <a:pt x="738" y="102"/>
                  </a:lnTo>
                  <a:lnTo>
                    <a:pt x="677" y="114"/>
                  </a:lnTo>
                  <a:lnTo>
                    <a:pt x="617" y="125"/>
                  </a:lnTo>
                  <a:lnTo>
                    <a:pt x="559" y="136"/>
                  </a:lnTo>
                  <a:lnTo>
                    <a:pt x="501" y="149"/>
                  </a:lnTo>
                  <a:lnTo>
                    <a:pt x="446" y="162"/>
                  </a:lnTo>
                  <a:lnTo>
                    <a:pt x="390" y="176"/>
                  </a:lnTo>
                  <a:lnTo>
                    <a:pt x="337" y="189"/>
                  </a:lnTo>
                  <a:lnTo>
                    <a:pt x="285" y="203"/>
                  </a:lnTo>
                  <a:lnTo>
                    <a:pt x="234" y="219"/>
                  </a:lnTo>
                  <a:lnTo>
                    <a:pt x="184" y="234"/>
                  </a:lnTo>
                  <a:lnTo>
                    <a:pt x="136" y="250"/>
                  </a:lnTo>
                  <a:lnTo>
                    <a:pt x="88" y="266"/>
                  </a:lnTo>
                  <a:lnTo>
                    <a:pt x="43" y="282"/>
                  </a:lnTo>
                  <a:lnTo>
                    <a:pt x="0" y="299"/>
                  </a:lnTo>
                  <a:close/>
                </a:path>
              </a:pathLst>
            </a:custGeom>
            <a:solidFill>
              <a:srgbClr val="5BC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Rectangle 12"/>
            <p:cNvSpPr>
              <a:spLocks noChangeArrowheads="1"/>
            </p:cNvSpPr>
            <p:nvPr/>
          </p:nvSpPr>
          <p:spPr bwMode="auto">
            <a:xfrm>
              <a:off x="673" y="3392"/>
              <a:ext cx="3421" cy="44"/>
            </a:xfrm>
            <a:prstGeom prst="rect">
              <a:avLst/>
            </a:prstGeom>
            <a:solidFill>
              <a:srgbClr val="0068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13" name="Rectangle 13"/>
            <p:cNvSpPr>
              <a:spLocks noChangeArrowheads="1"/>
            </p:cNvSpPr>
            <p:nvPr/>
          </p:nvSpPr>
          <p:spPr bwMode="auto">
            <a:xfrm>
              <a:off x="2339" y="3196"/>
              <a:ext cx="71" cy="879"/>
            </a:xfrm>
            <a:prstGeom prst="rect">
              <a:avLst/>
            </a:prstGeom>
            <a:solidFill>
              <a:srgbClr val="0068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14" name="Freeform 14"/>
            <p:cNvSpPr>
              <a:spLocks/>
            </p:cNvSpPr>
            <p:nvPr/>
          </p:nvSpPr>
          <p:spPr bwMode="auto">
            <a:xfrm>
              <a:off x="396" y="3175"/>
              <a:ext cx="3912" cy="900"/>
            </a:xfrm>
            <a:custGeom>
              <a:avLst/>
              <a:gdLst>
                <a:gd name="T0" fmla="*/ 3089 w 3912"/>
                <a:gd name="T1" fmla="*/ 130 h 900"/>
                <a:gd name="T2" fmla="*/ 3456 w 3912"/>
                <a:gd name="T3" fmla="*/ 202 h 900"/>
                <a:gd name="T4" fmla="*/ 3789 w 3912"/>
                <a:gd name="T5" fmla="*/ 295 h 900"/>
                <a:gd name="T6" fmla="*/ 3814 w 3912"/>
                <a:gd name="T7" fmla="*/ 253 h 900"/>
                <a:gd name="T8" fmla="*/ 3552 w 3912"/>
                <a:gd name="T9" fmla="*/ 178 h 900"/>
                <a:gd name="T10" fmla="*/ 3268 w 3912"/>
                <a:gd name="T11" fmla="*/ 116 h 900"/>
                <a:gd name="T12" fmla="*/ 2965 w 3912"/>
                <a:gd name="T13" fmla="*/ 66 h 900"/>
                <a:gd name="T14" fmla="*/ 2648 w 3912"/>
                <a:gd name="T15" fmla="*/ 29 h 900"/>
                <a:gd name="T16" fmla="*/ 2318 w 3912"/>
                <a:gd name="T17" fmla="*/ 8 h 900"/>
                <a:gd name="T18" fmla="*/ 1979 w 3912"/>
                <a:gd name="T19" fmla="*/ 0 h 900"/>
                <a:gd name="T20" fmla="*/ 1631 w 3912"/>
                <a:gd name="T21" fmla="*/ 8 h 900"/>
                <a:gd name="T22" fmla="*/ 1291 w 3912"/>
                <a:gd name="T23" fmla="*/ 31 h 900"/>
                <a:gd name="T24" fmla="*/ 964 w 3912"/>
                <a:gd name="T25" fmla="*/ 69 h 900"/>
                <a:gd name="T26" fmla="*/ 655 w 3912"/>
                <a:gd name="T27" fmla="*/ 122 h 900"/>
                <a:gd name="T28" fmla="*/ 365 w 3912"/>
                <a:gd name="T29" fmla="*/ 188 h 900"/>
                <a:gd name="T30" fmla="*/ 98 w 3912"/>
                <a:gd name="T31" fmla="*/ 268 h 900"/>
                <a:gd name="T32" fmla="*/ 126 w 3912"/>
                <a:gd name="T33" fmla="*/ 309 h 900"/>
                <a:gd name="T34" fmla="*/ 471 w 3912"/>
                <a:gd name="T35" fmla="*/ 210 h 900"/>
                <a:gd name="T36" fmla="*/ 856 w 3912"/>
                <a:gd name="T37" fmla="*/ 132 h 900"/>
                <a:gd name="T38" fmla="*/ 1075 w 3912"/>
                <a:gd name="T39" fmla="*/ 116 h 900"/>
                <a:gd name="T40" fmla="*/ 574 w 3912"/>
                <a:gd name="T41" fmla="*/ 313 h 900"/>
                <a:gd name="T42" fmla="*/ 224 w 3912"/>
                <a:gd name="T43" fmla="*/ 580 h 900"/>
                <a:gd name="T44" fmla="*/ 58 w 3912"/>
                <a:gd name="T45" fmla="*/ 900 h 900"/>
                <a:gd name="T46" fmla="*/ 254 w 3912"/>
                <a:gd name="T47" fmla="*/ 636 h 900"/>
                <a:gd name="T48" fmla="*/ 577 w 3912"/>
                <a:gd name="T49" fmla="*/ 370 h 900"/>
                <a:gd name="T50" fmla="*/ 863 w 3912"/>
                <a:gd name="T51" fmla="*/ 234 h 900"/>
                <a:gd name="T52" fmla="*/ 1196 w 3912"/>
                <a:gd name="T53" fmla="*/ 132 h 900"/>
                <a:gd name="T54" fmla="*/ 1563 w 3912"/>
                <a:gd name="T55" fmla="*/ 68 h 900"/>
                <a:gd name="T56" fmla="*/ 1229 w 3912"/>
                <a:gd name="T57" fmla="*/ 244 h 900"/>
                <a:gd name="T58" fmla="*/ 982 w 3912"/>
                <a:gd name="T59" fmla="*/ 505 h 900"/>
                <a:gd name="T60" fmla="*/ 848 w 3912"/>
                <a:gd name="T61" fmla="*/ 830 h 900"/>
                <a:gd name="T62" fmla="*/ 939 w 3912"/>
                <a:gd name="T63" fmla="*/ 751 h 900"/>
                <a:gd name="T64" fmla="*/ 1047 w 3912"/>
                <a:gd name="T65" fmla="*/ 521 h 900"/>
                <a:gd name="T66" fmla="*/ 1218 w 3912"/>
                <a:gd name="T67" fmla="*/ 322 h 900"/>
                <a:gd name="T68" fmla="*/ 1420 w 3912"/>
                <a:gd name="T69" fmla="*/ 181 h 900"/>
                <a:gd name="T70" fmla="*/ 1609 w 3912"/>
                <a:gd name="T71" fmla="*/ 101 h 900"/>
                <a:gd name="T72" fmla="*/ 1810 w 3912"/>
                <a:gd name="T73" fmla="*/ 55 h 900"/>
                <a:gd name="T74" fmla="*/ 2021 w 3912"/>
                <a:gd name="T75" fmla="*/ 44 h 900"/>
                <a:gd name="T76" fmla="*/ 2230 w 3912"/>
                <a:gd name="T77" fmla="*/ 69 h 900"/>
                <a:gd name="T78" fmla="*/ 2427 w 3912"/>
                <a:gd name="T79" fmla="*/ 130 h 900"/>
                <a:gd name="T80" fmla="*/ 2608 w 3912"/>
                <a:gd name="T81" fmla="*/ 223 h 900"/>
                <a:gd name="T82" fmla="*/ 2817 w 3912"/>
                <a:gd name="T83" fmla="*/ 397 h 900"/>
                <a:gd name="T84" fmla="*/ 2963 w 3912"/>
                <a:gd name="T85" fmla="*/ 610 h 900"/>
                <a:gd name="T86" fmla="*/ 3041 w 3912"/>
                <a:gd name="T87" fmla="*/ 851 h 900"/>
                <a:gd name="T88" fmla="*/ 3089 w 3912"/>
                <a:gd name="T89" fmla="*/ 745 h 900"/>
                <a:gd name="T90" fmla="*/ 2975 w 3912"/>
                <a:gd name="T91" fmla="*/ 505 h 900"/>
                <a:gd name="T92" fmla="*/ 2797 w 3912"/>
                <a:gd name="T93" fmla="*/ 297 h 900"/>
                <a:gd name="T94" fmla="*/ 2598 w 3912"/>
                <a:gd name="T95" fmla="*/ 156 h 900"/>
                <a:gd name="T96" fmla="*/ 2434 w 3912"/>
                <a:gd name="T97" fmla="*/ 81 h 900"/>
                <a:gd name="T98" fmla="*/ 2694 w 3912"/>
                <a:gd name="T99" fmla="*/ 117 h 900"/>
                <a:gd name="T100" fmla="*/ 3033 w 3912"/>
                <a:gd name="T101" fmla="*/ 210 h 900"/>
                <a:gd name="T102" fmla="*/ 3330 w 3912"/>
                <a:gd name="T103" fmla="*/ 340 h 900"/>
                <a:gd name="T104" fmla="*/ 3653 w 3912"/>
                <a:gd name="T105" fmla="*/ 575 h 900"/>
                <a:gd name="T106" fmla="*/ 3831 w 3912"/>
                <a:gd name="T107" fmla="*/ 900 h 900"/>
                <a:gd name="T108" fmla="*/ 3857 w 3912"/>
                <a:gd name="T109" fmla="*/ 756 h 900"/>
                <a:gd name="T110" fmla="*/ 3741 w 3912"/>
                <a:gd name="T111" fmla="*/ 585 h 900"/>
                <a:gd name="T112" fmla="*/ 3570 w 3912"/>
                <a:gd name="T113" fmla="*/ 428 h 900"/>
                <a:gd name="T114" fmla="*/ 3371 w 3912"/>
                <a:gd name="T115" fmla="*/ 303 h 900"/>
                <a:gd name="T116" fmla="*/ 3159 w 3912"/>
                <a:gd name="T117" fmla="*/ 205 h 900"/>
                <a:gd name="T118" fmla="*/ 2925 w 3912"/>
                <a:gd name="T119" fmla="*/ 125 h 9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912"/>
                <a:gd name="T181" fmla="*/ 0 h 900"/>
                <a:gd name="T182" fmla="*/ 3912 w 3912"/>
                <a:gd name="T183" fmla="*/ 900 h 90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912" h="900">
                  <a:moveTo>
                    <a:pt x="2774" y="87"/>
                  </a:moveTo>
                  <a:lnTo>
                    <a:pt x="2855" y="97"/>
                  </a:lnTo>
                  <a:lnTo>
                    <a:pt x="2933" y="106"/>
                  </a:lnTo>
                  <a:lnTo>
                    <a:pt x="3011" y="117"/>
                  </a:lnTo>
                  <a:lnTo>
                    <a:pt x="3089" y="130"/>
                  </a:lnTo>
                  <a:lnTo>
                    <a:pt x="3164" y="143"/>
                  </a:lnTo>
                  <a:lnTo>
                    <a:pt x="3240" y="156"/>
                  </a:lnTo>
                  <a:lnTo>
                    <a:pt x="3313" y="170"/>
                  </a:lnTo>
                  <a:lnTo>
                    <a:pt x="3386" y="186"/>
                  </a:lnTo>
                  <a:lnTo>
                    <a:pt x="3456" y="202"/>
                  </a:lnTo>
                  <a:lnTo>
                    <a:pt x="3524" y="220"/>
                  </a:lnTo>
                  <a:lnTo>
                    <a:pt x="3595" y="237"/>
                  </a:lnTo>
                  <a:lnTo>
                    <a:pt x="3660" y="255"/>
                  </a:lnTo>
                  <a:lnTo>
                    <a:pt x="3726" y="276"/>
                  </a:lnTo>
                  <a:lnTo>
                    <a:pt x="3789" y="295"/>
                  </a:lnTo>
                  <a:lnTo>
                    <a:pt x="3852" y="316"/>
                  </a:lnTo>
                  <a:lnTo>
                    <a:pt x="3912" y="338"/>
                  </a:lnTo>
                  <a:lnTo>
                    <a:pt x="3912" y="287"/>
                  </a:lnTo>
                  <a:lnTo>
                    <a:pt x="3864" y="269"/>
                  </a:lnTo>
                  <a:lnTo>
                    <a:pt x="3814" y="253"/>
                  </a:lnTo>
                  <a:lnTo>
                    <a:pt x="3763" y="237"/>
                  </a:lnTo>
                  <a:lnTo>
                    <a:pt x="3713" y="221"/>
                  </a:lnTo>
                  <a:lnTo>
                    <a:pt x="3660" y="207"/>
                  </a:lnTo>
                  <a:lnTo>
                    <a:pt x="3607" y="193"/>
                  </a:lnTo>
                  <a:lnTo>
                    <a:pt x="3552" y="178"/>
                  </a:lnTo>
                  <a:lnTo>
                    <a:pt x="3497" y="165"/>
                  </a:lnTo>
                  <a:lnTo>
                    <a:pt x="3441" y="151"/>
                  </a:lnTo>
                  <a:lnTo>
                    <a:pt x="3383" y="140"/>
                  </a:lnTo>
                  <a:lnTo>
                    <a:pt x="3325" y="127"/>
                  </a:lnTo>
                  <a:lnTo>
                    <a:pt x="3268" y="116"/>
                  </a:lnTo>
                  <a:lnTo>
                    <a:pt x="3210" y="105"/>
                  </a:lnTo>
                  <a:lnTo>
                    <a:pt x="3149" y="93"/>
                  </a:lnTo>
                  <a:lnTo>
                    <a:pt x="3089" y="84"/>
                  </a:lnTo>
                  <a:lnTo>
                    <a:pt x="3028" y="74"/>
                  </a:lnTo>
                  <a:lnTo>
                    <a:pt x="2965" y="66"/>
                  </a:lnTo>
                  <a:lnTo>
                    <a:pt x="2902" y="58"/>
                  </a:lnTo>
                  <a:lnTo>
                    <a:pt x="2840" y="50"/>
                  </a:lnTo>
                  <a:lnTo>
                    <a:pt x="2777" y="42"/>
                  </a:lnTo>
                  <a:lnTo>
                    <a:pt x="2711" y="36"/>
                  </a:lnTo>
                  <a:lnTo>
                    <a:pt x="2648" y="29"/>
                  </a:lnTo>
                  <a:lnTo>
                    <a:pt x="2583" y="25"/>
                  </a:lnTo>
                  <a:lnTo>
                    <a:pt x="2517" y="20"/>
                  </a:lnTo>
                  <a:lnTo>
                    <a:pt x="2452" y="15"/>
                  </a:lnTo>
                  <a:lnTo>
                    <a:pt x="2384" y="12"/>
                  </a:lnTo>
                  <a:lnTo>
                    <a:pt x="2318" y="8"/>
                  </a:lnTo>
                  <a:lnTo>
                    <a:pt x="2251" y="5"/>
                  </a:lnTo>
                  <a:lnTo>
                    <a:pt x="2183" y="4"/>
                  </a:lnTo>
                  <a:lnTo>
                    <a:pt x="2115" y="2"/>
                  </a:lnTo>
                  <a:lnTo>
                    <a:pt x="2047" y="0"/>
                  </a:lnTo>
                  <a:lnTo>
                    <a:pt x="1979" y="0"/>
                  </a:lnTo>
                  <a:lnTo>
                    <a:pt x="1908" y="0"/>
                  </a:lnTo>
                  <a:lnTo>
                    <a:pt x="1838" y="2"/>
                  </a:lnTo>
                  <a:lnTo>
                    <a:pt x="1770" y="4"/>
                  </a:lnTo>
                  <a:lnTo>
                    <a:pt x="1699" y="5"/>
                  </a:lnTo>
                  <a:lnTo>
                    <a:pt x="1631" y="8"/>
                  </a:lnTo>
                  <a:lnTo>
                    <a:pt x="1561" y="12"/>
                  </a:lnTo>
                  <a:lnTo>
                    <a:pt x="1493" y="17"/>
                  </a:lnTo>
                  <a:lnTo>
                    <a:pt x="1425" y="21"/>
                  </a:lnTo>
                  <a:lnTo>
                    <a:pt x="1359" y="26"/>
                  </a:lnTo>
                  <a:lnTo>
                    <a:pt x="1291" y="31"/>
                  </a:lnTo>
                  <a:lnTo>
                    <a:pt x="1226" y="37"/>
                  </a:lnTo>
                  <a:lnTo>
                    <a:pt x="1158" y="45"/>
                  </a:lnTo>
                  <a:lnTo>
                    <a:pt x="1093" y="53"/>
                  </a:lnTo>
                  <a:lnTo>
                    <a:pt x="1030" y="61"/>
                  </a:lnTo>
                  <a:lnTo>
                    <a:pt x="964" y="69"/>
                  </a:lnTo>
                  <a:lnTo>
                    <a:pt x="901" y="79"/>
                  </a:lnTo>
                  <a:lnTo>
                    <a:pt x="838" y="89"/>
                  </a:lnTo>
                  <a:lnTo>
                    <a:pt x="778" y="100"/>
                  </a:lnTo>
                  <a:lnTo>
                    <a:pt x="715" y="111"/>
                  </a:lnTo>
                  <a:lnTo>
                    <a:pt x="655" y="122"/>
                  </a:lnTo>
                  <a:lnTo>
                    <a:pt x="594" y="135"/>
                  </a:lnTo>
                  <a:lnTo>
                    <a:pt x="536" y="148"/>
                  </a:lnTo>
                  <a:lnTo>
                    <a:pt x="478" y="161"/>
                  </a:lnTo>
                  <a:lnTo>
                    <a:pt x="420" y="173"/>
                  </a:lnTo>
                  <a:lnTo>
                    <a:pt x="365" y="188"/>
                  </a:lnTo>
                  <a:lnTo>
                    <a:pt x="310" y="204"/>
                  </a:lnTo>
                  <a:lnTo>
                    <a:pt x="257" y="218"/>
                  </a:lnTo>
                  <a:lnTo>
                    <a:pt x="201" y="234"/>
                  </a:lnTo>
                  <a:lnTo>
                    <a:pt x="151" y="250"/>
                  </a:lnTo>
                  <a:lnTo>
                    <a:pt x="98" y="268"/>
                  </a:lnTo>
                  <a:lnTo>
                    <a:pt x="48" y="285"/>
                  </a:lnTo>
                  <a:lnTo>
                    <a:pt x="0" y="303"/>
                  </a:lnTo>
                  <a:lnTo>
                    <a:pt x="0" y="356"/>
                  </a:lnTo>
                  <a:lnTo>
                    <a:pt x="63" y="332"/>
                  </a:lnTo>
                  <a:lnTo>
                    <a:pt x="126" y="309"/>
                  </a:lnTo>
                  <a:lnTo>
                    <a:pt x="191" y="289"/>
                  </a:lnTo>
                  <a:lnTo>
                    <a:pt x="259" y="268"/>
                  </a:lnTo>
                  <a:lnTo>
                    <a:pt x="327" y="247"/>
                  </a:lnTo>
                  <a:lnTo>
                    <a:pt x="400" y="228"/>
                  </a:lnTo>
                  <a:lnTo>
                    <a:pt x="471" y="210"/>
                  </a:lnTo>
                  <a:lnTo>
                    <a:pt x="546" y="193"/>
                  </a:lnTo>
                  <a:lnTo>
                    <a:pt x="622" y="177"/>
                  </a:lnTo>
                  <a:lnTo>
                    <a:pt x="700" y="161"/>
                  </a:lnTo>
                  <a:lnTo>
                    <a:pt x="778" y="146"/>
                  </a:lnTo>
                  <a:lnTo>
                    <a:pt x="856" y="132"/>
                  </a:lnTo>
                  <a:lnTo>
                    <a:pt x="939" y="119"/>
                  </a:lnTo>
                  <a:lnTo>
                    <a:pt x="1020" y="108"/>
                  </a:lnTo>
                  <a:lnTo>
                    <a:pt x="1103" y="97"/>
                  </a:lnTo>
                  <a:lnTo>
                    <a:pt x="1188" y="87"/>
                  </a:lnTo>
                  <a:lnTo>
                    <a:pt x="1075" y="116"/>
                  </a:lnTo>
                  <a:lnTo>
                    <a:pt x="964" y="148"/>
                  </a:lnTo>
                  <a:lnTo>
                    <a:pt x="858" y="185"/>
                  </a:lnTo>
                  <a:lnTo>
                    <a:pt x="760" y="225"/>
                  </a:lnTo>
                  <a:lnTo>
                    <a:pt x="665" y="266"/>
                  </a:lnTo>
                  <a:lnTo>
                    <a:pt x="574" y="313"/>
                  </a:lnTo>
                  <a:lnTo>
                    <a:pt x="491" y="361"/>
                  </a:lnTo>
                  <a:lnTo>
                    <a:pt x="415" y="412"/>
                  </a:lnTo>
                  <a:lnTo>
                    <a:pt x="345" y="466"/>
                  </a:lnTo>
                  <a:lnTo>
                    <a:pt x="279" y="522"/>
                  </a:lnTo>
                  <a:lnTo>
                    <a:pt x="224" y="580"/>
                  </a:lnTo>
                  <a:lnTo>
                    <a:pt x="174" y="641"/>
                  </a:lnTo>
                  <a:lnTo>
                    <a:pt x="133" y="703"/>
                  </a:lnTo>
                  <a:lnTo>
                    <a:pt x="98" y="767"/>
                  </a:lnTo>
                  <a:lnTo>
                    <a:pt x="73" y="833"/>
                  </a:lnTo>
                  <a:lnTo>
                    <a:pt x="58" y="900"/>
                  </a:lnTo>
                  <a:lnTo>
                    <a:pt x="128" y="900"/>
                  </a:lnTo>
                  <a:lnTo>
                    <a:pt x="146" y="833"/>
                  </a:lnTo>
                  <a:lnTo>
                    <a:pt x="171" y="766"/>
                  </a:lnTo>
                  <a:lnTo>
                    <a:pt x="209" y="700"/>
                  </a:lnTo>
                  <a:lnTo>
                    <a:pt x="254" y="636"/>
                  </a:lnTo>
                  <a:lnTo>
                    <a:pt x="307" y="575"/>
                  </a:lnTo>
                  <a:lnTo>
                    <a:pt x="373" y="514"/>
                  </a:lnTo>
                  <a:lnTo>
                    <a:pt x="446" y="457"/>
                  </a:lnTo>
                  <a:lnTo>
                    <a:pt x="526" y="401"/>
                  </a:lnTo>
                  <a:lnTo>
                    <a:pt x="577" y="370"/>
                  </a:lnTo>
                  <a:lnTo>
                    <a:pt x="632" y="340"/>
                  </a:lnTo>
                  <a:lnTo>
                    <a:pt x="687" y="311"/>
                  </a:lnTo>
                  <a:lnTo>
                    <a:pt x="743" y="284"/>
                  </a:lnTo>
                  <a:lnTo>
                    <a:pt x="803" y="258"/>
                  </a:lnTo>
                  <a:lnTo>
                    <a:pt x="863" y="234"/>
                  </a:lnTo>
                  <a:lnTo>
                    <a:pt x="929" y="210"/>
                  </a:lnTo>
                  <a:lnTo>
                    <a:pt x="992" y="188"/>
                  </a:lnTo>
                  <a:lnTo>
                    <a:pt x="1060" y="169"/>
                  </a:lnTo>
                  <a:lnTo>
                    <a:pt x="1128" y="149"/>
                  </a:lnTo>
                  <a:lnTo>
                    <a:pt x="1196" y="132"/>
                  </a:lnTo>
                  <a:lnTo>
                    <a:pt x="1269" y="116"/>
                  </a:lnTo>
                  <a:lnTo>
                    <a:pt x="1339" y="101"/>
                  </a:lnTo>
                  <a:lnTo>
                    <a:pt x="1412" y="89"/>
                  </a:lnTo>
                  <a:lnTo>
                    <a:pt x="1488" y="77"/>
                  </a:lnTo>
                  <a:lnTo>
                    <a:pt x="1563" y="68"/>
                  </a:lnTo>
                  <a:lnTo>
                    <a:pt x="1490" y="95"/>
                  </a:lnTo>
                  <a:lnTo>
                    <a:pt x="1420" y="127"/>
                  </a:lnTo>
                  <a:lnTo>
                    <a:pt x="1352" y="162"/>
                  </a:lnTo>
                  <a:lnTo>
                    <a:pt x="1289" y="201"/>
                  </a:lnTo>
                  <a:lnTo>
                    <a:pt x="1229" y="244"/>
                  </a:lnTo>
                  <a:lnTo>
                    <a:pt x="1171" y="290"/>
                  </a:lnTo>
                  <a:lnTo>
                    <a:pt x="1118" y="340"/>
                  </a:lnTo>
                  <a:lnTo>
                    <a:pt x="1067" y="393"/>
                  </a:lnTo>
                  <a:lnTo>
                    <a:pt x="1022" y="447"/>
                  </a:lnTo>
                  <a:lnTo>
                    <a:pt x="982" y="505"/>
                  </a:lnTo>
                  <a:lnTo>
                    <a:pt x="944" y="566"/>
                  </a:lnTo>
                  <a:lnTo>
                    <a:pt x="914" y="630"/>
                  </a:lnTo>
                  <a:lnTo>
                    <a:pt x="886" y="694"/>
                  </a:lnTo>
                  <a:lnTo>
                    <a:pt x="866" y="761"/>
                  </a:lnTo>
                  <a:lnTo>
                    <a:pt x="848" y="830"/>
                  </a:lnTo>
                  <a:lnTo>
                    <a:pt x="838" y="900"/>
                  </a:lnTo>
                  <a:lnTo>
                    <a:pt x="909" y="900"/>
                  </a:lnTo>
                  <a:lnTo>
                    <a:pt x="916" y="851"/>
                  </a:lnTo>
                  <a:lnTo>
                    <a:pt x="926" y="801"/>
                  </a:lnTo>
                  <a:lnTo>
                    <a:pt x="939" y="751"/>
                  </a:lnTo>
                  <a:lnTo>
                    <a:pt x="954" y="703"/>
                  </a:lnTo>
                  <a:lnTo>
                    <a:pt x="974" y="657"/>
                  </a:lnTo>
                  <a:lnTo>
                    <a:pt x="994" y="610"/>
                  </a:lnTo>
                  <a:lnTo>
                    <a:pt x="1020" y="564"/>
                  </a:lnTo>
                  <a:lnTo>
                    <a:pt x="1047" y="521"/>
                  </a:lnTo>
                  <a:lnTo>
                    <a:pt x="1075" y="478"/>
                  </a:lnTo>
                  <a:lnTo>
                    <a:pt x="1108" y="436"/>
                  </a:lnTo>
                  <a:lnTo>
                    <a:pt x="1143" y="397"/>
                  </a:lnTo>
                  <a:lnTo>
                    <a:pt x="1178" y="359"/>
                  </a:lnTo>
                  <a:lnTo>
                    <a:pt x="1218" y="322"/>
                  </a:lnTo>
                  <a:lnTo>
                    <a:pt x="1259" y="287"/>
                  </a:lnTo>
                  <a:lnTo>
                    <a:pt x="1304" y="253"/>
                  </a:lnTo>
                  <a:lnTo>
                    <a:pt x="1349" y="223"/>
                  </a:lnTo>
                  <a:lnTo>
                    <a:pt x="1385" y="202"/>
                  </a:lnTo>
                  <a:lnTo>
                    <a:pt x="1420" y="181"/>
                  </a:lnTo>
                  <a:lnTo>
                    <a:pt x="1458" y="164"/>
                  </a:lnTo>
                  <a:lnTo>
                    <a:pt x="1495" y="146"/>
                  </a:lnTo>
                  <a:lnTo>
                    <a:pt x="1533" y="130"/>
                  </a:lnTo>
                  <a:lnTo>
                    <a:pt x="1571" y="114"/>
                  </a:lnTo>
                  <a:lnTo>
                    <a:pt x="1609" y="101"/>
                  </a:lnTo>
                  <a:lnTo>
                    <a:pt x="1649" y="90"/>
                  </a:lnTo>
                  <a:lnTo>
                    <a:pt x="1689" y="79"/>
                  </a:lnTo>
                  <a:lnTo>
                    <a:pt x="1729" y="69"/>
                  </a:lnTo>
                  <a:lnTo>
                    <a:pt x="1770" y="61"/>
                  </a:lnTo>
                  <a:lnTo>
                    <a:pt x="1810" y="55"/>
                  </a:lnTo>
                  <a:lnTo>
                    <a:pt x="1853" y="50"/>
                  </a:lnTo>
                  <a:lnTo>
                    <a:pt x="1893" y="47"/>
                  </a:lnTo>
                  <a:lnTo>
                    <a:pt x="1936" y="44"/>
                  </a:lnTo>
                  <a:lnTo>
                    <a:pt x="1979" y="44"/>
                  </a:lnTo>
                  <a:lnTo>
                    <a:pt x="2021" y="44"/>
                  </a:lnTo>
                  <a:lnTo>
                    <a:pt x="2064" y="47"/>
                  </a:lnTo>
                  <a:lnTo>
                    <a:pt x="2107" y="50"/>
                  </a:lnTo>
                  <a:lnTo>
                    <a:pt x="2147" y="55"/>
                  </a:lnTo>
                  <a:lnTo>
                    <a:pt x="2190" y="61"/>
                  </a:lnTo>
                  <a:lnTo>
                    <a:pt x="2230" y="69"/>
                  </a:lnTo>
                  <a:lnTo>
                    <a:pt x="2271" y="79"/>
                  </a:lnTo>
                  <a:lnTo>
                    <a:pt x="2311" y="90"/>
                  </a:lnTo>
                  <a:lnTo>
                    <a:pt x="2349" y="101"/>
                  </a:lnTo>
                  <a:lnTo>
                    <a:pt x="2389" y="114"/>
                  </a:lnTo>
                  <a:lnTo>
                    <a:pt x="2427" y="130"/>
                  </a:lnTo>
                  <a:lnTo>
                    <a:pt x="2464" y="146"/>
                  </a:lnTo>
                  <a:lnTo>
                    <a:pt x="2502" y="164"/>
                  </a:lnTo>
                  <a:lnTo>
                    <a:pt x="2537" y="181"/>
                  </a:lnTo>
                  <a:lnTo>
                    <a:pt x="2573" y="202"/>
                  </a:lnTo>
                  <a:lnTo>
                    <a:pt x="2608" y="223"/>
                  </a:lnTo>
                  <a:lnTo>
                    <a:pt x="2653" y="253"/>
                  </a:lnTo>
                  <a:lnTo>
                    <a:pt x="2699" y="287"/>
                  </a:lnTo>
                  <a:lnTo>
                    <a:pt x="2739" y="322"/>
                  </a:lnTo>
                  <a:lnTo>
                    <a:pt x="2779" y="359"/>
                  </a:lnTo>
                  <a:lnTo>
                    <a:pt x="2817" y="397"/>
                  </a:lnTo>
                  <a:lnTo>
                    <a:pt x="2850" y="436"/>
                  </a:lnTo>
                  <a:lnTo>
                    <a:pt x="2882" y="478"/>
                  </a:lnTo>
                  <a:lnTo>
                    <a:pt x="2913" y="521"/>
                  </a:lnTo>
                  <a:lnTo>
                    <a:pt x="2940" y="564"/>
                  </a:lnTo>
                  <a:lnTo>
                    <a:pt x="2963" y="610"/>
                  </a:lnTo>
                  <a:lnTo>
                    <a:pt x="2986" y="657"/>
                  </a:lnTo>
                  <a:lnTo>
                    <a:pt x="3003" y="703"/>
                  </a:lnTo>
                  <a:lnTo>
                    <a:pt x="3018" y="751"/>
                  </a:lnTo>
                  <a:lnTo>
                    <a:pt x="3031" y="801"/>
                  </a:lnTo>
                  <a:lnTo>
                    <a:pt x="3041" y="851"/>
                  </a:lnTo>
                  <a:lnTo>
                    <a:pt x="3049" y="900"/>
                  </a:lnTo>
                  <a:lnTo>
                    <a:pt x="3119" y="900"/>
                  </a:lnTo>
                  <a:lnTo>
                    <a:pt x="3111" y="847"/>
                  </a:lnTo>
                  <a:lnTo>
                    <a:pt x="3101" y="796"/>
                  </a:lnTo>
                  <a:lnTo>
                    <a:pt x="3089" y="745"/>
                  </a:lnTo>
                  <a:lnTo>
                    <a:pt x="3071" y="695"/>
                  </a:lnTo>
                  <a:lnTo>
                    <a:pt x="3051" y="646"/>
                  </a:lnTo>
                  <a:lnTo>
                    <a:pt x="3031" y="598"/>
                  </a:lnTo>
                  <a:lnTo>
                    <a:pt x="3003" y="550"/>
                  </a:lnTo>
                  <a:lnTo>
                    <a:pt x="2975" y="505"/>
                  </a:lnTo>
                  <a:lnTo>
                    <a:pt x="2945" y="460"/>
                  </a:lnTo>
                  <a:lnTo>
                    <a:pt x="2913" y="417"/>
                  </a:lnTo>
                  <a:lnTo>
                    <a:pt x="2877" y="375"/>
                  </a:lnTo>
                  <a:lnTo>
                    <a:pt x="2837" y="335"/>
                  </a:lnTo>
                  <a:lnTo>
                    <a:pt x="2797" y="297"/>
                  </a:lnTo>
                  <a:lnTo>
                    <a:pt x="2754" y="260"/>
                  </a:lnTo>
                  <a:lnTo>
                    <a:pt x="2706" y="225"/>
                  </a:lnTo>
                  <a:lnTo>
                    <a:pt x="2658" y="193"/>
                  </a:lnTo>
                  <a:lnTo>
                    <a:pt x="2628" y="173"/>
                  </a:lnTo>
                  <a:lnTo>
                    <a:pt x="2598" y="156"/>
                  </a:lnTo>
                  <a:lnTo>
                    <a:pt x="2565" y="140"/>
                  </a:lnTo>
                  <a:lnTo>
                    <a:pt x="2532" y="124"/>
                  </a:lnTo>
                  <a:lnTo>
                    <a:pt x="2500" y="108"/>
                  </a:lnTo>
                  <a:lnTo>
                    <a:pt x="2467" y="95"/>
                  </a:lnTo>
                  <a:lnTo>
                    <a:pt x="2434" y="81"/>
                  </a:lnTo>
                  <a:lnTo>
                    <a:pt x="2399" y="69"/>
                  </a:lnTo>
                  <a:lnTo>
                    <a:pt x="2475" y="79"/>
                  </a:lnTo>
                  <a:lnTo>
                    <a:pt x="2550" y="90"/>
                  </a:lnTo>
                  <a:lnTo>
                    <a:pt x="2623" y="103"/>
                  </a:lnTo>
                  <a:lnTo>
                    <a:pt x="2694" y="117"/>
                  </a:lnTo>
                  <a:lnTo>
                    <a:pt x="2764" y="133"/>
                  </a:lnTo>
                  <a:lnTo>
                    <a:pt x="2835" y="149"/>
                  </a:lnTo>
                  <a:lnTo>
                    <a:pt x="2902" y="169"/>
                  </a:lnTo>
                  <a:lnTo>
                    <a:pt x="2968" y="189"/>
                  </a:lnTo>
                  <a:lnTo>
                    <a:pt x="3033" y="210"/>
                  </a:lnTo>
                  <a:lnTo>
                    <a:pt x="3096" y="234"/>
                  </a:lnTo>
                  <a:lnTo>
                    <a:pt x="3157" y="258"/>
                  </a:lnTo>
                  <a:lnTo>
                    <a:pt x="3217" y="284"/>
                  </a:lnTo>
                  <a:lnTo>
                    <a:pt x="3275" y="311"/>
                  </a:lnTo>
                  <a:lnTo>
                    <a:pt x="3330" y="340"/>
                  </a:lnTo>
                  <a:lnTo>
                    <a:pt x="3383" y="370"/>
                  </a:lnTo>
                  <a:lnTo>
                    <a:pt x="3434" y="401"/>
                  </a:lnTo>
                  <a:lnTo>
                    <a:pt x="3514" y="457"/>
                  </a:lnTo>
                  <a:lnTo>
                    <a:pt x="3587" y="514"/>
                  </a:lnTo>
                  <a:lnTo>
                    <a:pt x="3653" y="575"/>
                  </a:lnTo>
                  <a:lnTo>
                    <a:pt x="3706" y="636"/>
                  </a:lnTo>
                  <a:lnTo>
                    <a:pt x="3751" y="700"/>
                  </a:lnTo>
                  <a:lnTo>
                    <a:pt x="3789" y="766"/>
                  </a:lnTo>
                  <a:lnTo>
                    <a:pt x="3814" y="833"/>
                  </a:lnTo>
                  <a:lnTo>
                    <a:pt x="3831" y="900"/>
                  </a:lnTo>
                  <a:lnTo>
                    <a:pt x="3902" y="900"/>
                  </a:lnTo>
                  <a:lnTo>
                    <a:pt x="3894" y="863"/>
                  </a:lnTo>
                  <a:lnTo>
                    <a:pt x="3884" y="828"/>
                  </a:lnTo>
                  <a:lnTo>
                    <a:pt x="3872" y="793"/>
                  </a:lnTo>
                  <a:lnTo>
                    <a:pt x="3857" y="756"/>
                  </a:lnTo>
                  <a:lnTo>
                    <a:pt x="3836" y="722"/>
                  </a:lnTo>
                  <a:lnTo>
                    <a:pt x="3816" y="687"/>
                  </a:lnTo>
                  <a:lnTo>
                    <a:pt x="3794" y="652"/>
                  </a:lnTo>
                  <a:lnTo>
                    <a:pt x="3768" y="618"/>
                  </a:lnTo>
                  <a:lnTo>
                    <a:pt x="3741" y="585"/>
                  </a:lnTo>
                  <a:lnTo>
                    <a:pt x="3713" y="553"/>
                  </a:lnTo>
                  <a:lnTo>
                    <a:pt x="3680" y="521"/>
                  </a:lnTo>
                  <a:lnTo>
                    <a:pt x="3645" y="489"/>
                  </a:lnTo>
                  <a:lnTo>
                    <a:pt x="3607" y="458"/>
                  </a:lnTo>
                  <a:lnTo>
                    <a:pt x="3570" y="428"/>
                  </a:lnTo>
                  <a:lnTo>
                    <a:pt x="3527" y="397"/>
                  </a:lnTo>
                  <a:lnTo>
                    <a:pt x="3484" y="369"/>
                  </a:lnTo>
                  <a:lnTo>
                    <a:pt x="3446" y="346"/>
                  </a:lnTo>
                  <a:lnTo>
                    <a:pt x="3408" y="324"/>
                  </a:lnTo>
                  <a:lnTo>
                    <a:pt x="3371" y="303"/>
                  </a:lnTo>
                  <a:lnTo>
                    <a:pt x="3330" y="282"/>
                  </a:lnTo>
                  <a:lnTo>
                    <a:pt x="3288" y="261"/>
                  </a:lnTo>
                  <a:lnTo>
                    <a:pt x="3245" y="242"/>
                  </a:lnTo>
                  <a:lnTo>
                    <a:pt x="3202" y="223"/>
                  </a:lnTo>
                  <a:lnTo>
                    <a:pt x="3159" y="205"/>
                  </a:lnTo>
                  <a:lnTo>
                    <a:pt x="3114" y="188"/>
                  </a:lnTo>
                  <a:lnTo>
                    <a:pt x="3066" y="172"/>
                  </a:lnTo>
                  <a:lnTo>
                    <a:pt x="3021" y="156"/>
                  </a:lnTo>
                  <a:lnTo>
                    <a:pt x="2973" y="141"/>
                  </a:lnTo>
                  <a:lnTo>
                    <a:pt x="2925" y="125"/>
                  </a:lnTo>
                  <a:lnTo>
                    <a:pt x="2875" y="113"/>
                  </a:lnTo>
                  <a:lnTo>
                    <a:pt x="2824" y="100"/>
                  </a:lnTo>
                  <a:lnTo>
                    <a:pt x="2774" y="87"/>
                  </a:lnTo>
                  <a:close/>
                </a:path>
              </a:pathLst>
            </a:custGeom>
            <a:solidFill>
              <a:srgbClr val="006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Rectangle 15"/>
            <p:cNvSpPr>
              <a:spLocks noChangeArrowheads="1"/>
            </p:cNvSpPr>
            <p:nvPr/>
          </p:nvSpPr>
          <p:spPr bwMode="auto">
            <a:xfrm>
              <a:off x="396" y="3633"/>
              <a:ext cx="3912" cy="45"/>
            </a:xfrm>
            <a:prstGeom prst="rect">
              <a:avLst/>
            </a:prstGeom>
            <a:solidFill>
              <a:srgbClr val="0068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16" name="Freeform 16"/>
            <p:cNvSpPr>
              <a:spLocks/>
            </p:cNvSpPr>
            <p:nvPr/>
          </p:nvSpPr>
          <p:spPr bwMode="auto">
            <a:xfrm>
              <a:off x="492" y="1730"/>
              <a:ext cx="3753" cy="2075"/>
            </a:xfrm>
            <a:custGeom>
              <a:avLst/>
              <a:gdLst>
                <a:gd name="T0" fmla="*/ 3753 w 3753"/>
                <a:gd name="T1" fmla="*/ 238 h 2075"/>
                <a:gd name="T2" fmla="*/ 3750 w 3753"/>
                <a:gd name="T3" fmla="*/ 221 h 2075"/>
                <a:gd name="T4" fmla="*/ 3700 w 3753"/>
                <a:gd name="T5" fmla="*/ 160 h 2075"/>
                <a:gd name="T6" fmla="*/ 3602 w 3753"/>
                <a:gd name="T7" fmla="*/ 120 h 2075"/>
                <a:gd name="T8" fmla="*/ 3453 w 3753"/>
                <a:gd name="T9" fmla="*/ 88 h 2075"/>
                <a:gd name="T10" fmla="*/ 3267 w 3753"/>
                <a:gd name="T11" fmla="*/ 61 h 2075"/>
                <a:gd name="T12" fmla="*/ 3056 w 3753"/>
                <a:gd name="T13" fmla="*/ 42 h 2075"/>
                <a:gd name="T14" fmla="*/ 2832 w 3753"/>
                <a:gd name="T15" fmla="*/ 26 h 2075"/>
                <a:gd name="T16" fmla="*/ 2605 w 3753"/>
                <a:gd name="T17" fmla="*/ 14 h 2075"/>
                <a:gd name="T18" fmla="*/ 2389 w 3753"/>
                <a:gd name="T19" fmla="*/ 8 h 2075"/>
                <a:gd name="T20" fmla="*/ 2195 w 3753"/>
                <a:gd name="T21" fmla="*/ 3 h 2075"/>
                <a:gd name="T22" fmla="*/ 2034 w 3753"/>
                <a:gd name="T23" fmla="*/ 2 h 2075"/>
                <a:gd name="T24" fmla="*/ 1920 w 3753"/>
                <a:gd name="T25" fmla="*/ 0 h 2075"/>
                <a:gd name="T26" fmla="*/ 1790 w 3753"/>
                <a:gd name="T27" fmla="*/ 0 h 2075"/>
                <a:gd name="T28" fmla="*/ 1528 w 3753"/>
                <a:gd name="T29" fmla="*/ 3 h 2075"/>
                <a:gd name="T30" fmla="*/ 1276 w 3753"/>
                <a:gd name="T31" fmla="*/ 10 h 2075"/>
                <a:gd name="T32" fmla="*/ 1039 w 3753"/>
                <a:gd name="T33" fmla="*/ 19 h 2075"/>
                <a:gd name="T34" fmla="*/ 818 w 3753"/>
                <a:gd name="T35" fmla="*/ 32 h 2075"/>
                <a:gd name="T36" fmla="*/ 619 w 3753"/>
                <a:gd name="T37" fmla="*/ 48 h 2075"/>
                <a:gd name="T38" fmla="*/ 397 w 3753"/>
                <a:gd name="T39" fmla="*/ 72 h 2075"/>
                <a:gd name="T40" fmla="*/ 226 w 3753"/>
                <a:gd name="T41" fmla="*/ 101 h 2075"/>
                <a:gd name="T42" fmla="*/ 108 w 3753"/>
                <a:gd name="T43" fmla="*/ 134 h 2075"/>
                <a:gd name="T44" fmla="*/ 35 w 3753"/>
                <a:gd name="T45" fmla="*/ 173 h 2075"/>
                <a:gd name="T46" fmla="*/ 2 w 3753"/>
                <a:gd name="T47" fmla="*/ 219 h 2075"/>
                <a:gd name="T48" fmla="*/ 10 w 3753"/>
                <a:gd name="T49" fmla="*/ 274 h 2075"/>
                <a:gd name="T50" fmla="*/ 70 w 3753"/>
                <a:gd name="T51" fmla="*/ 330 h 2075"/>
                <a:gd name="T52" fmla="*/ 294 w 3753"/>
                <a:gd name="T53" fmla="*/ 499 h 2075"/>
                <a:gd name="T54" fmla="*/ 674 w 3753"/>
                <a:gd name="T55" fmla="*/ 791 h 2075"/>
                <a:gd name="T56" fmla="*/ 1092 w 3753"/>
                <a:gd name="T57" fmla="*/ 1113 h 2075"/>
                <a:gd name="T58" fmla="*/ 1432 w 3753"/>
                <a:gd name="T59" fmla="*/ 1372 h 2075"/>
                <a:gd name="T60" fmla="*/ 1571 w 3753"/>
                <a:gd name="T61" fmla="*/ 1479 h 2075"/>
                <a:gd name="T62" fmla="*/ 1633 w 3753"/>
                <a:gd name="T63" fmla="*/ 2033 h 2075"/>
                <a:gd name="T64" fmla="*/ 1676 w 3753"/>
                <a:gd name="T65" fmla="*/ 2047 h 2075"/>
                <a:gd name="T66" fmla="*/ 1754 w 3753"/>
                <a:gd name="T67" fmla="*/ 2063 h 2075"/>
                <a:gd name="T68" fmla="*/ 1860 w 3753"/>
                <a:gd name="T69" fmla="*/ 2075 h 2075"/>
                <a:gd name="T70" fmla="*/ 1983 w 3753"/>
                <a:gd name="T71" fmla="*/ 2067 h 2075"/>
                <a:gd name="T72" fmla="*/ 2117 w 3753"/>
                <a:gd name="T73" fmla="*/ 2031 h 2075"/>
                <a:gd name="T74" fmla="*/ 2192 w 3753"/>
                <a:gd name="T75" fmla="*/ 1466 h 2075"/>
                <a:gd name="T76" fmla="*/ 2416 w 3753"/>
                <a:gd name="T77" fmla="*/ 1295 h 2075"/>
                <a:gd name="T78" fmla="*/ 2804 w 3753"/>
                <a:gd name="T79" fmla="*/ 999 h 2075"/>
                <a:gd name="T80" fmla="*/ 3232 w 3753"/>
                <a:gd name="T81" fmla="*/ 672 h 2075"/>
                <a:gd name="T82" fmla="*/ 3582 w 3753"/>
                <a:gd name="T83" fmla="*/ 407 h 2075"/>
                <a:gd name="T84" fmla="*/ 3728 w 3753"/>
                <a:gd name="T85" fmla="*/ 295 h 207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753"/>
                <a:gd name="T130" fmla="*/ 0 h 2075"/>
                <a:gd name="T131" fmla="*/ 3753 w 3753"/>
                <a:gd name="T132" fmla="*/ 2075 h 207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753" h="2075">
                  <a:moveTo>
                    <a:pt x="3753" y="238"/>
                  </a:moveTo>
                  <a:lnTo>
                    <a:pt x="3753" y="238"/>
                  </a:lnTo>
                  <a:lnTo>
                    <a:pt x="3753" y="237"/>
                  </a:lnTo>
                  <a:lnTo>
                    <a:pt x="3750" y="221"/>
                  </a:lnTo>
                  <a:lnTo>
                    <a:pt x="3743" y="203"/>
                  </a:lnTo>
                  <a:lnTo>
                    <a:pt x="3728" y="182"/>
                  </a:lnTo>
                  <a:lnTo>
                    <a:pt x="3700" y="160"/>
                  </a:lnTo>
                  <a:lnTo>
                    <a:pt x="3672" y="146"/>
                  </a:lnTo>
                  <a:lnTo>
                    <a:pt x="3640" y="133"/>
                  </a:lnTo>
                  <a:lnTo>
                    <a:pt x="3602" y="120"/>
                  </a:lnTo>
                  <a:lnTo>
                    <a:pt x="3557" y="109"/>
                  </a:lnTo>
                  <a:lnTo>
                    <a:pt x="3509" y="98"/>
                  </a:lnTo>
                  <a:lnTo>
                    <a:pt x="3453" y="88"/>
                  </a:lnTo>
                  <a:lnTo>
                    <a:pt x="3396" y="78"/>
                  </a:lnTo>
                  <a:lnTo>
                    <a:pt x="3333" y="69"/>
                  </a:lnTo>
                  <a:lnTo>
                    <a:pt x="3267" y="61"/>
                  </a:lnTo>
                  <a:lnTo>
                    <a:pt x="3199" y="54"/>
                  </a:lnTo>
                  <a:lnTo>
                    <a:pt x="3129" y="48"/>
                  </a:lnTo>
                  <a:lnTo>
                    <a:pt x="3056" y="42"/>
                  </a:lnTo>
                  <a:lnTo>
                    <a:pt x="2983" y="35"/>
                  </a:lnTo>
                  <a:lnTo>
                    <a:pt x="2907" y="30"/>
                  </a:lnTo>
                  <a:lnTo>
                    <a:pt x="2832" y="26"/>
                  </a:lnTo>
                  <a:lnTo>
                    <a:pt x="2756" y="22"/>
                  </a:lnTo>
                  <a:lnTo>
                    <a:pt x="2681" y="18"/>
                  </a:lnTo>
                  <a:lnTo>
                    <a:pt x="2605" y="14"/>
                  </a:lnTo>
                  <a:lnTo>
                    <a:pt x="2532" y="13"/>
                  </a:lnTo>
                  <a:lnTo>
                    <a:pt x="2459" y="10"/>
                  </a:lnTo>
                  <a:lnTo>
                    <a:pt x="2389" y="8"/>
                  </a:lnTo>
                  <a:lnTo>
                    <a:pt x="2321" y="6"/>
                  </a:lnTo>
                  <a:lnTo>
                    <a:pt x="2255" y="5"/>
                  </a:lnTo>
                  <a:lnTo>
                    <a:pt x="2195" y="3"/>
                  </a:lnTo>
                  <a:lnTo>
                    <a:pt x="2137" y="2"/>
                  </a:lnTo>
                  <a:lnTo>
                    <a:pt x="2084" y="2"/>
                  </a:lnTo>
                  <a:lnTo>
                    <a:pt x="2034" y="2"/>
                  </a:lnTo>
                  <a:lnTo>
                    <a:pt x="1991" y="0"/>
                  </a:lnTo>
                  <a:lnTo>
                    <a:pt x="1953" y="0"/>
                  </a:lnTo>
                  <a:lnTo>
                    <a:pt x="1920" y="0"/>
                  </a:lnTo>
                  <a:lnTo>
                    <a:pt x="1895" y="0"/>
                  </a:lnTo>
                  <a:lnTo>
                    <a:pt x="1878" y="0"/>
                  </a:lnTo>
                  <a:lnTo>
                    <a:pt x="1790" y="0"/>
                  </a:lnTo>
                  <a:lnTo>
                    <a:pt x="1701" y="0"/>
                  </a:lnTo>
                  <a:lnTo>
                    <a:pt x="1613" y="2"/>
                  </a:lnTo>
                  <a:lnTo>
                    <a:pt x="1528" y="3"/>
                  </a:lnTo>
                  <a:lnTo>
                    <a:pt x="1442" y="5"/>
                  </a:lnTo>
                  <a:lnTo>
                    <a:pt x="1359" y="6"/>
                  </a:lnTo>
                  <a:lnTo>
                    <a:pt x="1276" y="10"/>
                  </a:lnTo>
                  <a:lnTo>
                    <a:pt x="1195" y="11"/>
                  </a:lnTo>
                  <a:lnTo>
                    <a:pt x="1117" y="14"/>
                  </a:lnTo>
                  <a:lnTo>
                    <a:pt x="1039" y="19"/>
                  </a:lnTo>
                  <a:lnTo>
                    <a:pt x="964" y="22"/>
                  </a:lnTo>
                  <a:lnTo>
                    <a:pt x="891" y="27"/>
                  </a:lnTo>
                  <a:lnTo>
                    <a:pt x="818" y="32"/>
                  </a:lnTo>
                  <a:lnTo>
                    <a:pt x="750" y="37"/>
                  </a:lnTo>
                  <a:lnTo>
                    <a:pt x="682" y="42"/>
                  </a:lnTo>
                  <a:lnTo>
                    <a:pt x="619" y="48"/>
                  </a:lnTo>
                  <a:lnTo>
                    <a:pt x="538" y="56"/>
                  </a:lnTo>
                  <a:lnTo>
                    <a:pt x="465" y="64"/>
                  </a:lnTo>
                  <a:lnTo>
                    <a:pt x="397" y="72"/>
                  </a:lnTo>
                  <a:lnTo>
                    <a:pt x="335" y="82"/>
                  </a:lnTo>
                  <a:lnTo>
                    <a:pt x="279" y="91"/>
                  </a:lnTo>
                  <a:lnTo>
                    <a:pt x="226" y="101"/>
                  </a:lnTo>
                  <a:lnTo>
                    <a:pt x="181" y="112"/>
                  </a:lnTo>
                  <a:lnTo>
                    <a:pt x="143" y="123"/>
                  </a:lnTo>
                  <a:lnTo>
                    <a:pt x="108" y="134"/>
                  </a:lnTo>
                  <a:lnTo>
                    <a:pt x="78" y="147"/>
                  </a:lnTo>
                  <a:lnTo>
                    <a:pt x="53" y="160"/>
                  </a:lnTo>
                  <a:lnTo>
                    <a:pt x="35" y="173"/>
                  </a:lnTo>
                  <a:lnTo>
                    <a:pt x="20" y="187"/>
                  </a:lnTo>
                  <a:lnTo>
                    <a:pt x="7" y="203"/>
                  </a:lnTo>
                  <a:lnTo>
                    <a:pt x="2" y="219"/>
                  </a:lnTo>
                  <a:lnTo>
                    <a:pt x="0" y="237"/>
                  </a:lnTo>
                  <a:lnTo>
                    <a:pt x="2" y="254"/>
                  </a:lnTo>
                  <a:lnTo>
                    <a:pt x="10" y="274"/>
                  </a:lnTo>
                  <a:lnTo>
                    <a:pt x="25" y="295"/>
                  </a:lnTo>
                  <a:lnTo>
                    <a:pt x="53" y="315"/>
                  </a:lnTo>
                  <a:lnTo>
                    <a:pt x="70" y="330"/>
                  </a:lnTo>
                  <a:lnTo>
                    <a:pt x="121" y="367"/>
                  </a:lnTo>
                  <a:lnTo>
                    <a:pt x="196" y="426"/>
                  </a:lnTo>
                  <a:lnTo>
                    <a:pt x="294" y="499"/>
                  </a:lnTo>
                  <a:lnTo>
                    <a:pt x="410" y="587"/>
                  </a:lnTo>
                  <a:lnTo>
                    <a:pt x="538" y="687"/>
                  </a:lnTo>
                  <a:lnTo>
                    <a:pt x="674" y="791"/>
                  </a:lnTo>
                  <a:lnTo>
                    <a:pt x="815" y="900"/>
                  </a:lnTo>
                  <a:lnTo>
                    <a:pt x="956" y="1008"/>
                  </a:lnTo>
                  <a:lnTo>
                    <a:pt x="1092" y="1113"/>
                  </a:lnTo>
                  <a:lnTo>
                    <a:pt x="1221" y="1210"/>
                  </a:lnTo>
                  <a:lnTo>
                    <a:pt x="1334" y="1298"/>
                  </a:lnTo>
                  <a:lnTo>
                    <a:pt x="1432" y="1372"/>
                  </a:lnTo>
                  <a:lnTo>
                    <a:pt x="1505" y="1429"/>
                  </a:lnTo>
                  <a:lnTo>
                    <a:pt x="1553" y="1466"/>
                  </a:lnTo>
                  <a:lnTo>
                    <a:pt x="1571" y="1479"/>
                  </a:lnTo>
                  <a:lnTo>
                    <a:pt x="1571" y="2009"/>
                  </a:lnTo>
                  <a:lnTo>
                    <a:pt x="1628" y="2031"/>
                  </a:lnTo>
                  <a:lnTo>
                    <a:pt x="1633" y="2033"/>
                  </a:lnTo>
                  <a:lnTo>
                    <a:pt x="1644" y="2036"/>
                  </a:lnTo>
                  <a:lnTo>
                    <a:pt x="1656" y="2041"/>
                  </a:lnTo>
                  <a:lnTo>
                    <a:pt x="1676" y="2047"/>
                  </a:lnTo>
                  <a:lnTo>
                    <a:pt x="1699" y="2052"/>
                  </a:lnTo>
                  <a:lnTo>
                    <a:pt x="1724" y="2059"/>
                  </a:lnTo>
                  <a:lnTo>
                    <a:pt x="1754" y="2063"/>
                  </a:lnTo>
                  <a:lnTo>
                    <a:pt x="1787" y="2068"/>
                  </a:lnTo>
                  <a:lnTo>
                    <a:pt x="1822" y="2071"/>
                  </a:lnTo>
                  <a:lnTo>
                    <a:pt x="1860" y="2075"/>
                  </a:lnTo>
                  <a:lnTo>
                    <a:pt x="1900" y="2075"/>
                  </a:lnTo>
                  <a:lnTo>
                    <a:pt x="1941" y="2071"/>
                  </a:lnTo>
                  <a:lnTo>
                    <a:pt x="1983" y="2067"/>
                  </a:lnTo>
                  <a:lnTo>
                    <a:pt x="2029" y="2059"/>
                  </a:lnTo>
                  <a:lnTo>
                    <a:pt x="2071" y="2047"/>
                  </a:lnTo>
                  <a:lnTo>
                    <a:pt x="2117" y="2031"/>
                  </a:lnTo>
                  <a:lnTo>
                    <a:pt x="2175" y="2009"/>
                  </a:lnTo>
                  <a:lnTo>
                    <a:pt x="2175" y="1479"/>
                  </a:lnTo>
                  <a:lnTo>
                    <a:pt x="2192" y="1466"/>
                  </a:lnTo>
                  <a:lnTo>
                    <a:pt x="2240" y="1428"/>
                  </a:lnTo>
                  <a:lnTo>
                    <a:pt x="2318" y="1370"/>
                  </a:lnTo>
                  <a:lnTo>
                    <a:pt x="2416" y="1295"/>
                  </a:lnTo>
                  <a:lnTo>
                    <a:pt x="2532" y="1205"/>
                  </a:lnTo>
                  <a:lnTo>
                    <a:pt x="2663" y="1106"/>
                  </a:lnTo>
                  <a:lnTo>
                    <a:pt x="2804" y="999"/>
                  </a:lnTo>
                  <a:lnTo>
                    <a:pt x="2947" y="888"/>
                  </a:lnTo>
                  <a:lnTo>
                    <a:pt x="3093" y="780"/>
                  </a:lnTo>
                  <a:lnTo>
                    <a:pt x="3232" y="672"/>
                  </a:lnTo>
                  <a:lnTo>
                    <a:pt x="3365" y="571"/>
                  </a:lnTo>
                  <a:lnTo>
                    <a:pt x="3481" y="482"/>
                  </a:lnTo>
                  <a:lnTo>
                    <a:pt x="3582" y="407"/>
                  </a:lnTo>
                  <a:lnTo>
                    <a:pt x="3660" y="347"/>
                  </a:lnTo>
                  <a:lnTo>
                    <a:pt x="3710" y="309"/>
                  </a:lnTo>
                  <a:lnTo>
                    <a:pt x="3728" y="295"/>
                  </a:lnTo>
                  <a:lnTo>
                    <a:pt x="3753" y="238"/>
                  </a:lnTo>
                  <a:close/>
                </a:path>
              </a:pathLst>
            </a:custGeom>
            <a:solidFill>
              <a:srgbClr val="E09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17"/>
            <p:cNvSpPr>
              <a:spLocks/>
            </p:cNvSpPr>
            <p:nvPr/>
          </p:nvSpPr>
          <p:spPr bwMode="auto">
            <a:xfrm>
              <a:off x="1005" y="2148"/>
              <a:ext cx="2734" cy="1500"/>
            </a:xfrm>
            <a:custGeom>
              <a:avLst/>
              <a:gdLst>
                <a:gd name="T0" fmla="*/ 1417 w 2734"/>
                <a:gd name="T1" fmla="*/ 1005 h 1500"/>
                <a:gd name="T2" fmla="*/ 1417 w 2734"/>
                <a:gd name="T3" fmla="*/ 1497 h 1500"/>
                <a:gd name="T4" fmla="*/ 1402 w 2734"/>
                <a:gd name="T5" fmla="*/ 1498 h 1500"/>
                <a:gd name="T6" fmla="*/ 1385 w 2734"/>
                <a:gd name="T7" fmla="*/ 1500 h 1500"/>
                <a:gd name="T8" fmla="*/ 1370 w 2734"/>
                <a:gd name="T9" fmla="*/ 1500 h 1500"/>
                <a:gd name="T10" fmla="*/ 1357 w 2734"/>
                <a:gd name="T11" fmla="*/ 1500 h 1500"/>
                <a:gd name="T12" fmla="*/ 1342 w 2734"/>
                <a:gd name="T13" fmla="*/ 1500 h 1500"/>
                <a:gd name="T14" fmla="*/ 1327 w 2734"/>
                <a:gd name="T15" fmla="*/ 1498 h 1500"/>
                <a:gd name="T16" fmla="*/ 1314 w 2734"/>
                <a:gd name="T17" fmla="*/ 1497 h 1500"/>
                <a:gd name="T18" fmla="*/ 1302 w 2734"/>
                <a:gd name="T19" fmla="*/ 1495 h 1500"/>
                <a:gd name="T20" fmla="*/ 1302 w 2734"/>
                <a:gd name="T21" fmla="*/ 1005 h 1500"/>
                <a:gd name="T22" fmla="*/ 0 w 2734"/>
                <a:gd name="T23" fmla="*/ 0 h 1500"/>
                <a:gd name="T24" fmla="*/ 76 w 2734"/>
                <a:gd name="T25" fmla="*/ 8 h 1500"/>
                <a:gd name="T26" fmla="*/ 154 w 2734"/>
                <a:gd name="T27" fmla="*/ 14 h 1500"/>
                <a:gd name="T28" fmla="*/ 234 w 2734"/>
                <a:gd name="T29" fmla="*/ 21 h 1500"/>
                <a:gd name="T30" fmla="*/ 317 w 2734"/>
                <a:gd name="T31" fmla="*/ 27 h 1500"/>
                <a:gd name="T32" fmla="*/ 403 w 2734"/>
                <a:gd name="T33" fmla="*/ 33 h 1500"/>
                <a:gd name="T34" fmla="*/ 489 w 2734"/>
                <a:gd name="T35" fmla="*/ 38 h 1500"/>
                <a:gd name="T36" fmla="*/ 577 w 2734"/>
                <a:gd name="T37" fmla="*/ 41 h 1500"/>
                <a:gd name="T38" fmla="*/ 667 w 2734"/>
                <a:gd name="T39" fmla="*/ 46 h 1500"/>
                <a:gd name="T40" fmla="*/ 758 w 2734"/>
                <a:gd name="T41" fmla="*/ 49 h 1500"/>
                <a:gd name="T42" fmla="*/ 846 w 2734"/>
                <a:gd name="T43" fmla="*/ 51 h 1500"/>
                <a:gd name="T44" fmla="*/ 937 w 2734"/>
                <a:gd name="T45" fmla="*/ 54 h 1500"/>
                <a:gd name="T46" fmla="*/ 1025 w 2734"/>
                <a:gd name="T47" fmla="*/ 56 h 1500"/>
                <a:gd name="T48" fmla="*/ 1113 w 2734"/>
                <a:gd name="T49" fmla="*/ 57 h 1500"/>
                <a:gd name="T50" fmla="*/ 1198 w 2734"/>
                <a:gd name="T51" fmla="*/ 59 h 1500"/>
                <a:gd name="T52" fmla="*/ 1284 w 2734"/>
                <a:gd name="T53" fmla="*/ 59 h 1500"/>
                <a:gd name="T54" fmla="*/ 1365 w 2734"/>
                <a:gd name="T55" fmla="*/ 59 h 1500"/>
                <a:gd name="T56" fmla="*/ 1448 w 2734"/>
                <a:gd name="T57" fmla="*/ 59 h 1500"/>
                <a:gd name="T58" fmla="*/ 1531 w 2734"/>
                <a:gd name="T59" fmla="*/ 59 h 1500"/>
                <a:gd name="T60" fmla="*/ 1619 w 2734"/>
                <a:gd name="T61" fmla="*/ 57 h 1500"/>
                <a:gd name="T62" fmla="*/ 1704 w 2734"/>
                <a:gd name="T63" fmla="*/ 56 h 1500"/>
                <a:gd name="T64" fmla="*/ 1795 w 2734"/>
                <a:gd name="T65" fmla="*/ 54 h 1500"/>
                <a:gd name="T66" fmla="*/ 1886 w 2734"/>
                <a:gd name="T67" fmla="*/ 51 h 1500"/>
                <a:gd name="T68" fmla="*/ 1976 w 2734"/>
                <a:gd name="T69" fmla="*/ 49 h 1500"/>
                <a:gd name="T70" fmla="*/ 2064 w 2734"/>
                <a:gd name="T71" fmla="*/ 46 h 1500"/>
                <a:gd name="T72" fmla="*/ 2155 w 2734"/>
                <a:gd name="T73" fmla="*/ 41 h 1500"/>
                <a:gd name="T74" fmla="*/ 2243 w 2734"/>
                <a:gd name="T75" fmla="*/ 38 h 1500"/>
                <a:gd name="T76" fmla="*/ 2331 w 2734"/>
                <a:gd name="T77" fmla="*/ 33 h 1500"/>
                <a:gd name="T78" fmla="*/ 2417 w 2734"/>
                <a:gd name="T79" fmla="*/ 27 h 1500"/>
                <a:gd name="T80" fmla="*/ 2500 w 2734"/>
                <a:gd name="T81" fmla="*/ 21 h 1500"/>
                <a:gd name="T82" fmla="*/ 2580 w 2734"/>
                <a:gd name="T83" fmla="*/ 14 h 1500"/>
                <a:gd name="T84" fmla="*/ 2659 w 2734"/>
                <a:gd name="T85" fmla="*/ 8 h 1500"/>
                <a:gd name="T86" fmla="*/ 2734 w 2734"/>
                <a:gd name="T87" fmla="*/ 0 h 1500"/>
                <a:gd name="T88" fmla="*/ 1417 w 2734"/>
                <a:gd name="T89" fmla="*/ 1005 h 15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734"/>
                <a:gd name="T136" fmla="*/ 0 h 1500"/>
                <a:gd name="T137" fmla="*/ 2734 w 2734"/>
                <a:gd name="T138" fmla="*/ 1500 h 150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734" h="1500">
                  <a:moveTo>
                    <a:pt x="1417" y="1005"/>
                  </a:moveTo>
                  <a:lnTo>
                    <a:pt x="1417" y="1497"/>
                  </a:lnTo>
                  <a:lnTo>
                    <a:pt x="1402" y="1498"/>
                  </a:lnTo>
                  <a:lnTo>
                    <a:pt x="1385" y="1500"/>
                  </a:lnTo>
                  <a:lnTo>
                    <a:pt x="1370" y="1500"/>
                  </a:lnTo>
                  <a:lnTo>
                    <a:pt x="1357" y="1500"/>
                  </a:lnTo>
                  <a:lnTo>
                    <a:pt x="1342" y="1500"/>
                  </a:lnTo>
                  <a:lnTo>
                    <a:pt x="1327" y="1498"/>
                  </a:lnTo>
                  <a:lnTo>
                    <a:pt x="1314" y="1497"/>
                  </a:lnTo>
                  <a:lnTo>
                    <a:pt x="1302" y="1495"/>
                  </a:lnTo>
                  <a:lnTo>
                    <a:pt x="1302" y="1005"/>
                  </a:lnTo>
                  <a:lnTo>
                    <a:pt x="0" y="0"/>
                  </a:lnTo>
                  <a:lnTo>
                    <a:pt x="76" y="8"/>
                  </a:lnTo>
                  <a:lnTo>
                    <a:pt x="154" y="14"/>
                  </a:lnTo>
                  <a:lnTo>
                    <a:pt x="234" y="21"/>
                  </a:lnTo>
                  <a:lnTo>
                    <a:pt x="317" y="27"/>
                  </a:lnTo>
                  <a:lnTo>
                    <a:pt x="403" y="33"/>
                  </a:lnTo>
                  <a:lnTo>
                    <a:pt x="489" y="38"/>
                  </a:lnTo>
                  <a:lnTo>
                    <a:pt x="577" y="41"/>
                  </a:lnTo>
                  <a:lnTo>
                    <a:pt x="667" y="46"/>
                  </a:lnTo>
                  <a:lnTo>
                    <a:pt x="758" y="49"/>
                  </a:lnTo>
                  <a:lnTo>
                    <a:pt x="846" y="51"/>
                  </a:lnTo>
                  <a:lnTo>
                    <a:pt x="937" y="54"/>
                  </a:lnTo>
                  <a:lnTo>
                    <a:pt x="1025" y="56"/>
                  </a:lnTo>
                  <a:lnTo>
                    <a:pt x="1113" y="57"/>
                  </a:lnTo>
                  <a:lnTo>
                    <a:pt x="1198" y="59"/>
                  </a:lnTo>
                  <a:lnTo>
                    <a:pt x="1284" y="59"/>
                  </a:lnTo>
                  <a:lnTo>
                    <a:pt x="1365" y="59"/>
                  </a:lnTo>
                  <a:lnTo>
                    <a:pt x="1448" y="59"/>
                  </a:lnTo>
                  <a:lnTo>
                    <a:pt x="1531" y="59"/>
                  </a:lnTo>
                  <a:lnTo>
                    <a:pt x="1619" y="57"/>
                  </a:lnTo>
                  <a:lnTo>
                    <a:pt x="1704" y="56"/>
                  </a:lnTo>
                  <a:lnTo>
                    <a:pt x="1795" y="54"/>
                  </a:lnTo>
                  <a:lnTo>
                    <a:pt x="1886" y="51"/>
                  </a:lnTo>
                  <a:lnTo>
                    <a:pt x="1976" y="49"/>
                  </a:lnTo>
                  <a:lnTo>
                    <a:pt x="2064" y="46"/>
                  </a:lnTo>
                  <a:lnTo>
                    <a:pt x="2155" y="41"/>
                  </a:lnTo>
                  <a:lnTo>
                    <a:pt x="2243" y="38"/>
                  </a:lnTo>
                  <a:lnTo>
                    <a:pt x="2331" y="33"/>
                  </a:lnTo>
                  <a:lnTo>
                    <a:pt x="2417" y="27"/>
                  </a:lnTo>
                  <a:lnTo>
                    <a:pt x="2500" y="21"/>
                  </a:lnTo>
                  <a:lnTo>
                    <a:pt x="2580" y="14"/>
                  </a:lnTo>
                  <a:lnTo>
                    <a:pt x="2659" y="8"/>
                  </a:lnTo>
                  <a:lnTo>
                    <a:pt x="2734" y="0"/>
                  </a:lnTo>
                  <a:lnTo>
                    <a:pt x="1417" y="1005"/>
                  </a:lnTo>
                  <a:close/>
                </a:path>
              </a:pathLst>
            </a:custGeom>
            <a:solidFill>
              <a:srgbClr val="E09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Rectangle 18"/>
            <p:cNvSpPr>
              <a:spLocks noChangeArrowheads="1"/>
            </p:cNvSpPr>
            <p:nvPr/>
          </p:nvSpPr>
          <p:spPr bwMode="auto">
            <a:xfrm>
              <a:off x="396" y="3869"/>
              <a:ext cx="3912" cy="44"/>
            </a:xfrm>
            <a:prstGeom prst="rect">
              <a:avLst/>
            </a:prstGeom>
            <a:solidFill>
              <a:srgbClr val="0068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19" name="Freeform 19"/>
            <p:cNvSpPr>
              <a:spLocks/>
            </p:cNvSpPr>
            <p:nvPr/>
          </p:nvSpPr>
          <p:spPr bwMode="auto">
            <a:xfrm>
              <a:off x="681" y="1904"/>
              <a:ext cx="3332" cy="1809"/>
            </a:xfrm>
            <a:custGeom>
              <a:avLst/>
              <a:gdLst>
                <a:gd name="T0" fmla="*/ 256 w 3332"/>
                <a:gd name="T1" fmla="*/ 45 h 1809"/>
                <a:gd name="T2" fmla="*/ 0 w 3332"/>
                <a:gd name="T3" fmla="*/ 119 h 1809"/>
                <a:gd name="T4" fmla="*/ 1462 w 3332"/>
                <a:gd name="T5" fmla="*/ 1299 h 1809"/>
                <a:gd name="T6" fmla="*/ 1452 w 3332"/>
                <a:gd name="T7" fmla="*/ 1809 h 1809"/>
                <a:gd name="T8" fmla="*/ 1555 w 3332"/>
                <a:gd name="T9" fmla="*/ 1792 h 1809"/>
                <a:gd name="T10" fmla="*/ 1747 w 3332"/>
                <a:gd name="T11" fmla="*/ 1808 h 1809"/>
                <a:gd name="T12" fmla="*/ 1837 w 3332"/>
                <a:gd name="T13" fmla="*/ 1763 h 1809"/>
                <a:gd name="T14" fmla="*/ 1865 w 3332"/>
                <a:gd name="T15" fmla="*/ 1230 h 1809"/>
                <a:gd name="T16" fmla="*/ 3310 w 3332"/>
                <a:gd name="T17" fmla="*/ 162 h 1809"/>
                <a:gd name="T18" fmla="*/ 3332 w 3332"/>
                <a:gd name="T19" fmla="*/ 103 h 1809"/>
                <a:gd name="T20" fmla="*/ 3123 w 3332"/>
                <a:gd name="T21" fmla="*/ 0 h 1809"/>
                <a:gd name="T22" fmla="*/ 256 w 3332"/>
                <a:gd name="T23" fmla="*/ 45 h 180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32"/>
                <a:gd name="T37" fmla="*/ 0 h 1809"/>
                <a:gd name="T38" fmla="*/ 3332 w 3332"/>
                <a:gd name="T39" fmla="*/ 1809 h 180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32" h="1809">
                  <a:moveTo>
                    <a:pt x="256" y="45"/>
                  </a:moveTo>
                  <a:lnTo>
                    <a:pt x="0" y="119"/>
                  </a:lnTo>
                  <a:lnTo>
                    <a:pt x="1462" y="1299"/>
                  </a:lnTo>
                  <a:lnTo>
                    <a:pt x="1452" y="1809"/>
                  </a:lnTo>
                  <a:lnTo>
                    <a:pt x="1555" y="1792"/>
                  </a:lnTo>
                  <a:lnTo>
                    <a:pt x="1747" y="1808"/>
                  </a:lnTo>
                  <a:lnTo>
                    <a:pt x="1837" y="1763"/>
                  </a:lnTo>
                  <a:lnTo>
                    <a:pt x="1865" y="1230"/>
                  </a:lnTo>
                  <a:lnTo>
                    <a:pt x="3310" y="162"/>
                  </a:lnTo>
                  <a:lnTo>
                    <a:pt x="3332" y="103"/>
                  </a:lnTo>
                  <a:lnTo>
                    <a:pt x="3123" y="0"/>
                  </a:lnTo>
                  <a:lnTo>
                    <a:pt x="256" y="45"/>
                  </a:lnTo>
                  <a:close/>
                </a:path>
              </a:pathLst>
            </a:custGeom>
            <a:solidFill>
              <a:srgbClr val="E09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20"/>
            <p:cNvSpPr>
              <a:spLocks/>
            </p:cNvSpPr>
            <p:nvPr/>
          </p:nvSpPr>
          <p:spPr bwMode="auto">
            <a:xfrm>
              <a:off x="2417" y="2033"/>
              <a:ext cx="1586" cy="1679"/>
            </a:xfrm>
            <a:custGeom>
              <a:avLst/>
              <a:gdLst>
                <a:gd name="T0" fmla="*/ 0 w 1586"/>
                <a:gd name="T1" fmla="*/ 1101 h 1679"/>
                <a:gd name="T2" fmla="*/ 0 w 1586"/>
                <a:gd name="T3" fmla="*/ 1676 h 1679"/>
                <a:gd name="T4" fmla="*/ 11 w 1586"/>
                <a:gd name="T5" fmla="*/ 1679 h 1679"/>
                <a:gd name="T6" fmla="*/ 101 w 1586"/>
                <a:gd name="T7" fmla="*/ 1634 h 1679"/>
                <a:gd name="T8" fmla="*/ 129 w 1586"/>
                <a:gd name="T9" fmla="*/ 1101 h 1679"/>
                <a:gd name="T10" fmla="*/ 1574 w 1586"/>
                <a:gd name="T11" fmla="*/ 33 h 1679"/>
                <a:gd name="T12" fmla="*/ 1586 w 1586"/>
                <a:gd name="T13" fmla="*/ 0 h 1679"/>
                <a:gd name="T14" fmla="*/ 1382 w 1586"/>
                <a:gd name="T15" fmla="*/ 41 h 1679"/>
                <a:gd name="T16" fmla="*/ 0 w 1586"/>
                <a:gd name="T17" fmla="*/ 1101 h 16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86"/>
                <a:gd name="T28" fmla="*/ 0 h 1679"/>
                <a:gd name="T29" fmla="*/ 1586 w 1586"/>
                <a:gd name="T30" fmla="*/ 1679 h 167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86" h="1679">
                  <a:moveTo>
                    <a:pt x="0" y="1101"/>
                  </a:moveTo>
                  <a:lnTo>
                    <a:pt x="0" y="1676"/>
                  </a:lnTo>
                  <a:lnTo>
                    <a:pt x="11" y="1679"/>
                  </a:lnTo>
                  <a:lnTo>
                    <a:pt x="101" y="1634"/>
                  </a:lnTo>
                  <a:lnTo>
                    <a:pt x="129" y="1101"/>
                  </a:lnTo>
                  <a:lnTo>
                    <a:pt x="1574" y="33"/>
                  </a:lnTo>
                  <a:lnTo>
                    <a:pt x="1586" y="0"/>
                  </a:lnTo>
                  <a:lnTo>
                    <a:pt x="1382" y="41"/>
                  </a:lnTo>
                  <a:lnTo>
                    <a:pt x="0" y="11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21"/>
            <p:cNvSpPr>
              <a:spLocks/>
            </p:cNvSpPr>
            <p:nvPr/>
          </p:nvSpPr>
          <p:spPr bwMode="auto">
            <a:xfrm>
              <a:off x="560" y="1775"/>
              <a:ext cx="3617" cy="387"/>
            </a:xfrm>
            <a:custGeom>
              <a:avLst/>
              <a:gdLst>
                <a:gd name="T0" fmla="*/ 1951 w 3617"/>
                <a:gd name="T1" fmla="*/ 387 h 387"/>
                <a:gd name="T2" fmla="*/ 2162 w 3617"/>
                <a:gd name="T3" fmla="*/ 384 h 387"/>
                <a:gd name="T4" fmla="*/ 2376 w 3617"/>
                <a:gd name="T5" fmla="*/ 378 h 387"/>
                <a:gd name="T6" fmla="*/ 2585 w 3617"/>
                <a:gd name="T7" fmla="*/ 371 h 387"/>
                <a:gd name="T8" fmla="*/ 2786 w 3617"/>
                <a:gd name="T9" fmla="*/ 360 h 387"/>
                <a:gd name="T10" fmla="*/ 2975 w 3617"/>
                <a:gd name="T11" fmla="*/ 347 h 387"/>
                <a:gd name="T12" fmla="*/ 3146 w 3617"/>
                <a:gd name="T13" fmla="*/ 331 h 387"/>
                <a:gd name="T14" fmla="*/ 3297 w 3617"/>
                <a:gd name="T15" fmla="*/ 312 h 387"/>
                <a:gd name="T16" fmla="*/ 3423 w 3617"/>
                <a:gd name="T17" fmla="*/ 291 h 387"/>
                <a:gd name="T18" fmla="*/ 3519 w 3617"/>
                <a:gd name="T19" fmla="*/ 267 h 387"/>
                <a:gd name="T20" fmla="*/ 3582 w 3617"/>
                <a:gd name="T21" fmla="*/ 240 h 387"/>
                <a:gd name="T22" fmla="*/ 3615 w 3617"/>
                <a:gd name="T23" fmla="*/ 203 h 387"/>
                <a:gd name="T24" fmla="*/ 3609 w 3617"/>
                <a:gd name="T25" fmla="*/ 173 h 387"/>
                <a:gd name="T26" fmla="*/ 3564 w 3617"/>
                <a:gd name="T27" fmla="*/ 137 h 387"/>
                <a:gd name="T28" fmla="*/ 3491 w 3617"/>
                <a:gd name="T29" fmla="*/ 112 h 387"/>
                <a:gd name="T30" fmla="*/ 3383 w 3617"/>
                <a:gd name="T31" fmla="*/ 88 h 387"/>
                <a:gd name="T32" fmla="*/ 3250 w 3617"/>
                <a:gd name="T33" fmla="*/ 69 h 387"/>
                <a:gd name="T34" fmla="*/ 3091 w 3617"/>
                <a:gd name="T35" fmla="*/ 51 h 387"/>
                <a:gd name="T36" fmla="*/ 2915 w 3617"/>
                <a:gd name="T37" fmla="*/ 35 h 387"/>
                <a:gd name="T38" fmla="*/ 2721 w 3617"/>
                <a:gd name="T39" fmla="*/ 24 h 387"/>
                <a:gd name="T40" fmla="*/ 2517 w 3617"/>
                <a:gd name="T41" fmla="*/ 14 h 387"/>
                <a:gd name="T42" fmla="*/ 2306 w 3617"/>
                <a:gd name="T43" fmla="*/ 6 h 387"/>
                <a:gd name="T44" fmla="*/ 2092 w 3617"/>
                <a:gd name="T45" fmla="*/ 1 h 387"/>
                <a:gd name="T46" fmla="*/ 1880 w 3617"/>
                <a:gd name="T47" fmla="*/ 0 h 387"/>
                <a:gd name="T48" fmla="*/ 1633 w 3617"/>
                <a:gd name="T49" fmla="*/ 0 h 387"/>
                <a:gd name="T50" fmla="*/ 1377 w 3617"/>
                <a:gd name="T51" fmla="*/ 5 h 387"/>
                <a:gd name="T52" fmla="*/ 1132 w 3617"/>
                <a:gd name="T53" fmla="*/ 11 h 387"/>
                <a:gd name="T54" fmla="*/ 903 w 3617"/>
                <a:gd name="T55" fmla="*/ 22 h 387"/>
                <a:gd name="T56" fmla="*/ 692 w 3617"/>
                <a:gd name="T57" fmla="*/ 35 h 387"/>
                <a:gd name="T58" fmla="*/ 473 w 3617"/>
                <a:gd name="T59" fmla="*/ 56 h 387"/>
                <a:gd name="T60" fmla="*/ 264 w 3617"/>
                <a:gd name="T61" fmla="*/ 83 h 387"/>
                <a:gd name="T62" fmla="*/ 126 w 3617"/>
                <a:gd name="T63" fmla="*/ 112 h 387"/>
                <a:gd name="T64" fmla="*/ 48 w 3617"/>
                <a:gd name="T65" fmla="*/ 139 h 387"/>
                <a:gd name="T66" fmla="*/ 10 w 3617"/>
                <a:gd name="T67" fmla="*/ 166 h 387"/>
                <a:gd name="T68" fmla="*/ 0 w 3617"/>
                <a:gd name="T69" fmla="*/ 192 h 387"/>
                <a:gd name="T70" fmla="*/ 17 w 3617"/>
                <a:gd name="T71" fmla="*/ 227 h 387"/>
                <a:gd name="T72" fmla="*/ 73 w 3617"/>
                <a:gd name="T73" fmla="*/ 258 h 387"/>
                <a:gd name="T74" fmla="*/ 158 w 3617"/>
                <a:gd name="T75" fmla="*/ 283 h 387"/>
                <a:gd name="T76" fmla="*/ 274 w 3617"/>
                <a:gd name="T77" fmla="*/ 306 h 387"/>
                <a:gd name="T78" fmla="*/ 418 w 3617"/>
                <a:gd name="T79" fmla="*/ 325 h 387"/>
                <a:gd name="T80" fmla="*/ 584 w 3617"/>
                <a:gd name="T81" fmla="*/ 342 h 387"/>
                <a:gd name="T82" fmla="*/ 765 w 3617"/>
                <a:gd name="T83" fmla="*/ 355 h 387"/>
                <a:gd name="T84" fmla="*/ 964 w 3617"/>
                <a:gd name="T85" fmla="*/ 368 h 387"/>
                <a:gd name="T86" fmla="*/ 1170 w 3617"/>
                <a:gd name="T87" fmla="*/ 376 h 387"/>
                <a:gd name="T88" fmla="*/ 1384 w 3617"/>
                <a:gd name="T89" fmla="*/ 382 h 387"/>
                <a:gd name="T90" fmla="*/ 1598 w 3617"/>
                <a:gd name="T91" fmla="*/ 386 h 387"/>
                <a:gd name="T92" fmla="*/ 1810 w 3617"/>
                <a:gd name="T93" fmla="*/ 387 h 38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617"/>
                <a:gd name="T142" fmla="*/ 0 h 387"/>
                <a:gd name="T143" fmla="*/ 3617 w 3617"/>
                <a:gd name="T144" fmla="*/ 387 h 38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617" h="387">
                  <a:moveTo>
                    <a:pt x="1810" y="387"/>
                  </a:moveTo>
                  <a:lnTo>
                    <a:pt x="1880" y="387"/>
                  </a:lnTo>
                  <a:lnTo>
                    <a:pt x="1951" y="387"/>
                  </a:lnTo>
                  <a:lnTo>
                    <a:pt x="2021" y="386"/>
                  </a:lnTo>
                  <a:lnTo>
                    <a:pt x="2092" y="386"/>
                  </a:lnTo>
                  <a:lnTo>
                    <a:pt x="2162" y="384"/>
                  </a:lnTo>
                  <a:lnTo>
                    <a:pt x="2235" y="382"/>
                  </a:lnTo>
                  <a:lnTo>
                    <a:pt x="2306" y="381"/>
                  </a:lnTo>
                  <a:lnTo>
                    <a:pt x="2376" y="378"/>
                  </a:lnTo>
                  <a:lnTo>
                    <a:pt x="2446" y="376"/>
                  </a:lnTo>
                  <a:lnTo>
                    <a:pt x="2517" y="373"/>
                  </a:lnTo>
                  <a:lnTo>
                    <a:pt x="2585" y="371"/>
                  </a:lnTo>
                  <a:lnTo>
                    <a:pt x="2653" y="368"/>
                  </a:lnTo>
                  <a:lnTo>
                    <a:pt x="2721" y="363"/>
                  </a:lnTo>
                  <a:lnTo>
                    <a:pt x="2786" y="360"/>
                  </a:lnTo>
                  <a:lnTo>
                    <a:pt x="2852" y="355"/>
                  </a:lnTo>
                  <a:lnTo>
                    <a:pt x="2915" y="352"/>
                  </a:lnTo>
                  <a:lnTo>
                    <a:pt x="2975" y="347"/>
                  </a:lnTo>
                  <a:lnTo>
                    <a:pt x="3033" y="342"/>
                  </a:lnTo>
                  <a:lnTo>
                    <a:pt x="3091" y="336"/>
                  </a:lnTo>
                  <a:lnTo>
                    <a:pt x="3146" y="331"/>
                  </a:lnTo>
                  <a:lnTo>
                    <a:pt x="3199" y="325"/>
                  </a:lnTo>
                  <a:lnTo>
                    <a:pt x="3250" y="318"/>
                  </a:lnTo>
                  <a:lnTo>
                    <a:pt x="3297" y="312"/>
                  </a:lnTo>
                  <a:lnTo>
                    <a:pt x="3343" y="306"/>
                  </a:lnTo>
                  <a:lnTo>
                    <a:pt x="3383" y="299"/>
                  </a:lnTo>
                  <a:lnTo>
                    <a:pt x="3423" y="291"/>
                  </a:lnTo>
                  <a:lnTo>
                    <a:pt x="3458" y="283"/>
                  </a:lnTo>
                  <a:lnTo>
                    <a:pt x="3491" y="275"/>
                  </a:lnTo>
                  <a:lnTo>
                    <a:pt x="3519" y="267"/>
                  </a:lnTo>
                  <a:lnTo>
                    <a:pt x="3544" y="258"/>
                  </a:lnTo>
                  <a:lnTo>
                    <a:pt x="3564" y="250"/>
                  </a:lnTo>
                  <a:lnTo>
                    <a:pt x="3582" y="240"/>
                  </a:lnTo>
                  <a:lnTo>
                    <a:pt x="3599" y="227"/>
                  </a:lnTo>
                  <a:lnTo>
                    <a:pt x="3609" y="214"/>
                  </a:lnTo>
                  <a:lnTo>
                    <a:pt x="3615" y="203"/>
                  </a:lnTo>
                  <a:lnTo>
                    <a:pt x="3617" y="192"/>
                  </a:lnTo>
                  <a:lnTo>
                    <a:pt x="3615" y="184"/>
                  </a:lnTo>
                  <a:lnTo>
                    <a:pt x="3609" y="173"/>
                  </a:lnTo>
                  <a:lnTo>
                    <a:pt x="3599" y="160"/>
                  </a:lnTo>
                  <a:lnTo>
                    <a:pt x="3582" y="147"/>
                  </a:lnTo>
                  <a:lnTo>
                    <a:pt x="3564" y="137"/>
                  </a:lnTo>
                  <a:lnTo>
                    <a:pt x="3544" y="129"/>
                  </a:lnTo>
                  <a:lnTo>
                    <a:pt x="3519" y="120"/>
                  </a:lnTo>
                  <a:lnTo>
                    <a:pt x="3491" y="112"/>
                  </a:lnTo>
                  <a:lnTo>
                    <a:pt x="3458" y="104"/>
                  </a:lnTo>
                  <a:lnTo>
                    <a:pt x="3423" y="96"/>
                  </a:lnTo>
                  <a:lnTo>
                    <a:pt x="3383" y="88"/>
                  </a:lnTo>
                  <a:lnTo>
                    <a:pt x="3343" y="81"/>
                  </a:lnTo>
                  <a:lnTo>
                    <a:pt x="3297" y="75"/>
                  </a:lnTo>
                  <a:lnTo>
                    <a:pt x="3250" y="69"/>
                  </a:lnTo>
                  <a:lnTo>
                    <a:pt x="3199" y="62"/>
                  </a:lnTo>
                  <a:lnTo>
                    <a:pt x="3146" y="56"/>
                  </a:lnTo>
                  <a:lnTo>
                    <a:pt x="3091" y="51"/>
                  </a:lnTo>
                  <a:lnTo>
                    <a:pt x="3033" y="45"/>
                  </a:lnTo>
                  <a:lnTo>
                    <a:pt x="2975" y="40"/>
                  </a:lnTo>
                  <a:lnTo>
                    <a:pt x="2915" y="35"/>
                  </a:lnTo>
                  <a:lnTo>
                    <a:pt x="2852" y="32"/>
                  </a:lnTo>
                  <a:lnTo>
                    <a:pt x="2786" y="27"/>
                  </a:lnTo>
                  <a:lnTo>
                    <a:pt x="2721" y="24"/>
                  </a:lnTo>
                  <a:lnTo>
                    <a:pt x="2653" y="19"/>
                  </a:lnTo>
                  <a:lnTo>
                    <a:pt x="2585" y="16"/>
                  </a:lnTo>
                  <a:lnTo>
                    <a:pt x="2517" y="14"/>
                  </a:lnTo>
                  <a:lnTo>
                    <a:pt x="2446" y="11"/>
                  </a:lnTo>
                  <a:lnTo>
                    <a:pt x="2376" y="9"/>
                  </a:lnTo>
                  <a:lnTo>
                    <a:pt x="2306" y="6"/>
                  </a:lnTo>
                  <a:lnTo>
                    <a:pt x="2235" y="5"/>
                  </a:lnTo>
                  <a:lnTo>
                    <a:pt x="2162" y="3"/>
                  </a:lnTo>
                  <a:lnTo>
                    <a:pt x="2092" y="1"/>
                  </a:lnTo>
                  <a:lnTo>
                    <a:pt x="2021" y="1"/>
                  </a:lnTo>
                  <a:lnTo>
                    <a:pt x="1951" y="0"/>
                  </a:lnTo>
                  <a:lnTo>
                    <a:pt x="1880" y="0"/>
                  </a:lnTo>
                  <a:lnTo>
                    <a:pt x="1810" y="0"/>
                  </a:lnTo>
                  <a:lnTo>
                    <a:pt x="1722" y="0"/>
                  </a:lnTo>
                  <a:lnTo>
                    <a:pt x="1633" y="0"/>
                  </a:lnTo>
                  <a:lnTo>
                    <a:pt x="1548" y="1"/>
                  </a:lnTo>
                  <a:lnTo>
                    <a:pt x="1462" y="3"/>
                  </a:lnTo>
                  <a:lnTo>
                    <a:pt x="1377" y="5"/>
                  </a:lnTo>
                  <a:lnTo>
                    <a:pt x="1294" y="6"/>
                  </a:lnTo>
                  <a:lnTo>
                    <a:pt x="1213" y="9"/>
                  </a:lnTo>
                  <a:lnTo>
                    <a:pt x="1132" y="11"/>
                  </a:lnTo>
                  <a:lnTo>
                    <a:pt x="1054" y="14"/>
                  </a:lnTo>
                  <a:lnTo>
                    <a:pt x="976" y="17"/>
                  </a:lnTo>
                  <a:lnTo>
                    <a:pt x="903" y="22"/>
                  </a:lnTo>
                  <a:lnTo>
                    <a:pt x="830" y="25"/>
                  </a:lnTo>
                  <a:lnTo>
                    <a:pt x="760" y="30"/>
                  </a:lnTo>
                  <a:lnTo>
                    <a:pt x="692" y="35"/>
                  </a:lnTo>
                  <a:lnTo>
                    <a:pt x="624" y="41"/>
                  </a:lnTo>
                  <a:lnTo>
                    <a:pt x="561" y="46"/>
                  </a:lnTo>
                  <a:lnTo>
                    <a:pt x="473" y="56"/>
                  </a:lnTo>
                  <a:lnTo>
                    <a:pt x="395" y="64"/>
                  </a:lnTo>
                  <a:lnTo>
                    <a:pt x="324" y="73"/>
                  </a:lnTo>
                  <a:lnTo>
                    <a:pt x="264" y="83"/>
                  </a:lnTo>
                  <a:lnTo>
                    <a:pt x="211" y="93"/>
                  </a:lnTo>
                  <a:lnTo>
                    <a:pt x="166" y="102"/>
                  </a:lnTo>
                  <a:lnTo>
                    <a:pt x="126" y="112"/>
                  </a:lnTo>
                  <a:lnTo>
                    <a:pt x="95" y="121"/>
                  </a:lnTo>
                  <a:lnTo>
                    <a:pt x="68" y="131"/>
                  </a:lnTo>
                  <a:lnTo>
                    <a:pt x="48" y="139"/>
                  </a:lnTo>
                  <a:lnTo>
                    <a:pt x="30" y="149"/>
                  </a:lnTo>
                  <a:lnTo>
                    <a:pt x="17" y="158"/>
                  </a:lnTo>
                  <a:lnTo>
                    <a:pt x="10" y="166"/>
                  </a:lnTo>
                  <a:lnTo>
                    <a:pt x="5" y="176"/>
                  </a:lnTo>
                  <a:lnTo>
                    <a:pt x="0" y="184"/>
                  </a:lnTo>
                  <a:lnTo>
                    <a:pt x="0" y="192"/>
                  </a:lnTo>
                  <a:lnTo>
                    <a:pt x="2" y="203"/>
                  </a:lnTo>
                  <a:lnTo>
                    <a:pt x="7" y="214"/>
                  </a:lnTo>
                  <a:lnTo>
                    <a:pt x="17" y="227"/>
                  </a:lnTo>
                  <a:lnTo>
                    <a:pt x="35" y="240"/>
                  </a:lnTo>
                  <a:lnTo>
                    <a:pt x="53" y="250"/>
                  </a:lnTo>
                  <a:lnTo>
                    <a:pt x="73" y="258"/>
                  </a:lnTo>
                  <a:lnTo>
                    <a:pt x="98" y="267"/>
                  </a:lnTo>
                  <a:lnTo>
                    <a:pt x="126" y="275"/>
                  </a:lnTo>
                  <a:lnTo>
                    <a:pt x="158" y="283"/>
                  </a:lnTo>
                  <a:lnTo>
                    <a:pt x="194" y="291"/>
                  </a:lnTo>
                  <a:lnTo>
                    <a:pt x="234" y="299"/>
                  </a:lnTo>
                  <a:lnTo>
                    <a:pt x="274" y="306"/>
                  </a:lnTo>
                  <a:lnTo>
                    <a:pt x="319" y="312"/>
                  </a:lnTo>
                  <a:lnTo>
                    <a:pt x="367" y="318"/>
                  </a:lnTo>
                  <a:lnTo>
                    <a:pt x="418" y="325"/>
                  </a:lnTo>
                  <a:lnTo>
                    <a:pt x="470" y="331"/>
                  </a:lnTo>
                  <a:lnTo>
                    <a:pt x="526" y="336"/>
                  </a:lnTo>
                  <a:lnTo>
                    <a:pt x="584" y="342"/>
                  </a:lnTo>
                  <a:lnTo>
                    <a:pt x="642" y="347"/>
                  </a:lnTo>
                  <a:lnTo>
                    <a:pt x="705" y="352"/>
                  </a:lnTo>
                  <a:lnTo>
                    <a:pt x="765" y="355"/>
                  </a:lnTo>
                  <a:lnTo>
                    <a:pt x="830" y="360"/>
                  </a:lnTo>
                  <a:lnTo>
                    <a:pt x="896" y="363"/>
                  </a:lnTo>
                  <a:lnTo>
                    <a:pt x="964" y="368"/>
                  </a:lnTo>
                  <a:lnTo>
                    <a:pt x="1032" y="371"/>
                  </a:lnTo>
                  <a:lnTo>
                    <a:pt x="1100" y="373"/>
                  </a:lnTo>
                  <a:lnTo>
                    <a:pt x="1170" y="376"/>
                  </a:lnTo>
                  <a:lnTo>
                    <a:pt x="1241" y="378"/>
                  </a:lnTo>
                  <a:lnTo>
                    <a:pt x="1311" y="381"/>
                  </a:lnTo>
                  <a:lnTo>
                    <a:pt x="1384" y="382"/>
                  </a:lnTo>
                  <a:lnTo>
                    <a:pt x="1455" y="384"/>
                  </a:lnTo>
                  <a:lnTo>
                    <a:pt x="1528" y="386"/>
                  </a:lnTo>
                  <a:lnTo>
                    <a:pt x="1598" y="386"/>
                  </a:lnTo>
                  <a:lnTo>
                    <a:pt x="1669" y="387"/>
                  </a:lnTo>
                  <a:lnTo>
                    <a:pt x="1739" y="387"/>
                  </a:lnTo>
                  <a:lnTo>
                    <a:pt x="1810" y="3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22"/>
            <p:cNvSpPr>
              <a:spLocks/>
            </p:cNvSpPr>
            <p:nvPr/>
          </p:nvSpPr>
          <p:spPr bwMode="auto">
            <a:xfrm>
              <a:off x="4069" y="1965"/>
              <a:ext cx="2" cy="5"/>
            </a:xfrm>
            <a:custGeom>
              <a:avLst/>
              <a:gdLst>
                <a:gd name="T0" fmla="*/ 2 w 2"/>
                <a:gd name="T1" fmla="*/ 2 h 5"/>
                <a:gd name="T2" fmla="*/ 2 w 2"/>
                <a:gd name="T3" fmla="*/ 0 h 5"/>
                <a:gd name="T4" fmla="*/ 2 w 2"/>
                <a:gd name="T5" fmla="*/ 0 h 5"/>
                <a:gd name="T6" fmla="*/ 2 w 2"/>
                <a:gd name="T7" fmla="*/ 0 h 5"/>
                <a:gd name="T8" fmla="*/ 2 w 2"/>
                <a:gd name="T9" fmla="*/ 0 h 5"/>
                <a:gd name="T10" fmla="*/ 2 w 2"/>
                <a:gd name="T11" fmla="*/ 0 h 5"/>
                <a:gd name="T12" fmla="*/ 2 w 2"/>
                <a:gd name="T13" fmla="*/ 0 h 5"/>
                <a:gd name="T14" fmla="*/ 0 w 2"/>
                <a:gd name="T15" fmla="*/ 2 h 5"/>
                <a:gd name="T16" fmla="*/ 0 w 2"/>
                <a:gd name="T17" fmla="*/ 2 h 5"/>
                <a:gd name="T18" fmla="*/ 0 w 2"/>
                <a:gd name="T19" fmla="*/ 3 h 5"/>
                <a:gd name="T20" fmla="*/ 2 w 2"/>
                <a:gd name="T21" fmla="*/ 3 h 5"/>
                <a:gd name="T22" fmla="*/ 2 w 2"/>
                <a:gd name="T23" fmla="*/ 5 h 5"/>
                <a:gd name="T24" fmla="*/ 2 w 2"/>
                <a:gd name="T25" fmla="*/ 5 h 5"/>
                <a:gd name="T26" fmla="*/ 2 w 2"/>
                <a:gd name="T27" fmla="*/ 5 h 5"/>
                <a:gd name="T28" fmla="*/ 2 w 2"/>
                <a:gd name="T29" fmla="*/ 3 h 5"/>
                <a:gd name="T30" fmla="*/ 2 w 2"/>
                <a:gd name="T31" fmla="*/ 3 h 5"/>
                <a:gd name="T32" fmla="*/ 2 w 2"/>
                <a:gd name="T33" fmla="*/ 2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
                <a:gd name="T52" fmla="*/ 0 h 5"/>
                <a:gd name="T53" fmla="*/ 2 w 2"/>
                <a:gd name="T54" fmla="*/ 5 h 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 h="5">
                  <a:moveTo>
                    <a:pt x="2" y="2"/>
                  </a:moveTo>
                  <a:lnTo>
                    <a:pt x="2" y="0"/>
                  </a:lnTo>
                  <a:lnTo>
                    <a:pt x="0" y="2"/>
                  </a:lnTo>
                  <a:lnTo>
                    <a:pt x="0" y="3"/>
                  </a:lnTo>
                  <a:lnTo>
                    <a:pt x="2" y="3"/>
                  </a:lnTo>
                  <a:lnTo>
                    <a:pt x="2" y="5"/>
                  </a:lnTo>
                  <a:lnTo>
                    <a:pt x="2" y="3"/>
                  </a:lnTo>
                  <a:lnTo>
                    <a:pt x="2" y="2"/>
                  </a:lnTo>
                  <a:close/>
                </a:path>
              </a:pathLst>
            </a:custGeom>
            <a:solidFill>
              <a:srgbClr val="E09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23"/>
            <p:cNvSpPr>
              <a:spLocks/>
            </p:cNvSpPr>
            <p:nvPr/>
          </p:nvSpPr>
          <p:spPr bwMode="auto">
            <a:xfrm>
              <a:off x="668" y="1840"/>
              <a:ext cx="3401" cy="257"/>
            </a:xfrm>
            <a:custGeom>
              <a:avLst/>
              <a:gdLst>
                <a:gd name="T0" fmla="*/ 1518 w 3401"/>
                <a:gd name="T1" fmla="*/ 2 h 257"/>
                <a:gd name="T2" fmla="*/ 1256 w 3401"/>
                <a:gd name="T3" fmla="*/ 5 h 257"/>
                <a:gd name="T4" fmla="*/ 1019 w 3401"/>
                <a:gd name="T5" fmla="*/ 13 h 257"/>
                <a:gd name="T6" fmla="*/ 803 w 3401"/>
                <a:gd name="T7" fmla="*/ 23 h 257"/>
                <a:gd name="T8" fmla="*/ 612 w 3401"/>
                <a:gd name="T9" fmla="*/ 36 h 257"/>
                <a:gd name="T10" fmla="*/ 443 w 3401"/>
                <a:gd name="T11" fmla="*/ 48 h 257"/>
                <a:gd name="T12" fmla="*/ 302 w 3401"/>
                <a:gd name="T13" fmla="*/ 64 h 257"/>
                <a:gd name="T14" fmla="*/ 184 w 3401"/>
                <a:gd name="T15" fmla="*/ 80 h 257"/>
                <a:gd name="T16" fmla="*/ 96 w 3401"/>
                <a:gd name="T17" fmla="*/ 96 h 257"/>
                <a:gd name="T18" fmla="*/ 33 w 3401"/>
                <a:gd name="T19" fmla="*/ 112 h 257"/>
                <a:gd name="T20" fmla="*/ 0 w 3401"/>
                <a:gd name="T21" fmla="*/ 127 h 257"/>
                <a:gd name="T22" fmla="*/ 33 w 3401"/>
                <a:gd name="T23" fmla="*/ 143 h 257"/>
                <a:gd name="T24" fmla="*/ 96 w 3401"/>
                <a:gd name="T25" fmla="*/ 159 h 257"/>
                <a:gd name="T26" fmla="*/ 184 w 3401"/>
                <a:gd name="T27" fmla="*/ 175 h 257"/>
                <a:gd name="T28" fmla="*/ 302 w 3401"/>
                <a:gd name="T29" fmla="*/ 193 h 257"/>
                <a:gd name="T30" fmla="*/ 443 w 3401"/>
                <a:gd name="T31" fmla="*/ 207 h 257"/>
                <a:gd name="T32" fmla="*/ 612 w 3401"/>
                <a:gd name="T33" fmla="*/ 221 h 257"/>
                <a:gd name="T34" fmla="*/ 803 w 3401"/>
                <a:gd name="T35" fmla="*/ 234 h 257"/>
                <a:gd name="T36" fmla="*/ 1019 w 3401"/>
                <a:gd name="T37" fmla="*/ 244 h 257"/>
                <a:gd name="T38" fmla="*/ 1256 w 3401"/>
                <a:gd name="T39" fmla="*/ 252 h 257"/>
                <a:gd name="T40" fmla="*/ 1518 w 3401"/>
                <a:gd name="T41" fmla="*/ 255 h 257"/>
                <a:gd name="T42" fmla="*/ 1795 w 3401"/>
                <a:gd name="T43" fmla="*/ 257 h 257"/>
                <a:gd name="T44" fmla="*/ 2062 w 3401"/>
                <a:gd name="T45" fmla="*/ 253 h 257"/>
                <a:gd name="T46" fmla="*/ 2306 w 3401"/>
                <a:gd name="T47" fmla="*/ 247 h 257"/>
                <a:gd name="T48" fmla="*/ 2530 w 3401"/>
                <a:gd name="T49" fmla="*/ 237 h 257"/>
                <a:gd name="T50" fmla="*/ 2729 w 3401"/>
                <a:gd name="T51" fmla="*/ 226 h 257"/>
                <a:gd name="T52" fmla="*/ 2905 w 3401"/>
                <a:gd name="T53" fmla="*/ 212 h 257"/>
                <a:gd name="T54" fmla="*/ 3056 w 3401"/>
                <a:gd name="T55" fmla="*/ 197 h 257"/>
                <a:gd name="T56" fmla="*/ 3179 w 3401"/>
                <a:gd name="T57" fmla="*/ 181 h 257"/>
                <a:gd name="T58" fmla="*/ 3280 w 3401"/>
                <a:gd name="T59" fmla="*/ 165 h 257"/>
                <a:gd name="T60" fmla="*/ 3350 w 3401"/>
                <a:gd name="T61" fmla="*/ 148 h 257"/>
                <a:gd name="T62" fmla="*/ 3393 w 3401"/>
                <a:gd name="T63" fmla="*/ 132 h 257"/>
                <a:gd name="T64" fmla="*/ 3383 w 3401"/>
                <a:gd name="T65" fmla="*/ 117 h 257"/>
                <a:gd name="T66" fmla="*/ 3330 w 3401"/>
                <a:gd name="T67" fmla="*/ 101 h 257"/>
                <a:gd name="T68" fmla="*/ 3250 w 3401"/>
                <a:gd name="T69" fmla="*/ 85 h 257"/>
                <a:gd name="T70" fmla="*/ 3142 w 3401"/>
                <a:gd name="T71" fmla="*/ 69 h 257"/>
                <a:gd name="T72" fmla="*/ 3008 w 3401"/>
                <a:gd name="T73" fmla="*/ 55 h 257"/>
                <a:gd name="T74" fmla="*/ 2850 w 3401"/>
                <a:gd name="T75" fmla="*/ 40 h 257"/>
                <a:gd name="T76" fmla="*/ 2666 w 3401"/>
                <a:gd name="T77" fmla="*/ 28 h 257"/>
                <a:gd name="T78" fmla="*/ 2457 w 3401"/>
                <a:gd name="T79" fmla="*/ 16 h 257"/>
                <a:gd name="T80" fmla="*/ 2228 w 3401"/>
                <a:gd name="T81" fmla="*/ 8 h 257"/>
                <a:gd name="T82" fmla="*/ 1973 w 3401"/>
                <a:gd name="T83" fmla="*/ 2 h 257"/>
                <a:gd name="T84" fmla="*/ 1702 w 3401"/>
                <a:gd name="T85" fmla="*/ 0 h 25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01"/>
                <a:gd name="T130" fmla="*/ 0 h 257"/>
                <a:gd name="T131" fmla="*/ 3401 w 3401"/>
                <a:gd name="T132" fmla="*/ 257 h 25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01" h="257">
                  <a:moveTo>
                    <a:pt x="1702" y="0"/>
                  </a:moveTo>
                  <a:lnTo>
                    <a:pt x="1608" y="0"/>
                  </a:lnTo>
                  <a:lnTo>
                    <a:pt x="1518" y="2"/>
                  </a:lnTo>
                  <a:lnTo>
                    <a:pt x="1427" y="2"/>
                  </a:lnTo>
                  <a:lnTo>
                    <a:pt x="1342" y="4"/>
                  </a:lnTo>
                  <a:lnTo>
                    <a:pt x="1256" y="5"/>
                  </a:lnTo>
                  <a:lnTo>
                    <a:pt x="1176" y="8"/>
                  </a:lnTo>
                  <a:lnTo>
                    <a:pt x="1095" y="10"/>
                  </a:lnTo>
                  <a:lnTo>
                    <a:pt x="1019" y="13"/>
                  </a:lnTo>
                  <a:lnTo>
                    <a:pt x="944" y="16"/>
                  </a:lnTo>
                  <a:lnTo>
                    <a:pt x="873" y="20"/>
                  </a:lnTo>
                  <a:lnTo>
                    <a:pt x="803" y="23"/>
                  </a:lnTo>
                  <a:lnTo>
                    <a:pt x="738" y="28"/>
                  </a:lnTo>
                  <a:lnTo>
                    <a:pt x="672" y="31"/>
                  </a:lnTo>
                  <a:lnTo>
                    <a:pt x="612" y="36"/>
                  </a:lnTo>
                  <a:lnTo>
                    <a:pt x="554" y="40"/>
                  </a:lnTo>
                  <a:lnTo>
                    <a:pt x="496" y="44"/>
                  </a:lnTo>
                  <a:lnTo>
                    <a:pt x="443" y="48"/>
                  </a:lnTo>
                  <a:lnTo>
                    <a:pt x="393" y="55"/>
                  </a:lnTo>
                  <a:lnTo>
                    <a:pt x="345" y="60"/>
                  </a:lnTo>
                  <a:lnTo>
                    <a:pt x="302" y="64"/>
                  </a:lnTo>
                  <a:lnTo>
                    <a:pt x="259" y="69"/>
                  </a:lnTo>
                  <a:lnTo>
                    <a:pt x="221" y="74"/>
                  </a:lnTo>
                  <a:lnTo>
                    <a:pt x="184" y="80"/>
                  </a:lnTo>
                  <a:lnTo>
                    <a:pt x="151" y="85"/>
                  </a:lnTo>
                  <a:lnTo>
                    <a:pt x="121" y="90"/>
                  </a:lnTo>
                  <a:lnTo>
                    <a:pt x="96" y="96"/>
                  </a:lnTo>
                  <a:lnTo>
                    <a:pt x="70" y="101"/>
                  </a:lnTo>
                  <a:lnTo>
                    <a:pt x="50" y="106"/>
                  </a:lnTo>
                  <a:lnTo>
                    <a:pt x="33" y="112"/>
                  </a:lnTo>
                  <a:lnTo>
                    <a:pt x="18" y="117"/>
                  </a:lnTo>
                  <a:lnTo>
                    <a:pt x="7" y="122"/>
                  </a:lnTo>
                  <a:lnTo>
                    <a:pt x="0" y="127"/>
                  </a:lnTo>
                  <a:lnTo>
                    <a:pt x="7" y="132"/>
                  </a:lnTo>
                  <a:lnTo>
                    <a:pt x="18" y="138"/>
                  </a:lnTo>
                  <a:lnTo>
                    <a:pt x="33" y="143"/>
                  </a:lnTo>
                  <a:lnTo>
                    <a:pt x="50" y="148"/>
                  </a:lnTo>
                  <a:lnTo>
                    <a:pt x="70" y="154"/>
                  </a:lnTo>
                  <a:lnTo>
                    <a:pt x="96" y="159"/>
                  </a:lnTo>
                  <a:lnTo>
                    <a:pt x="121" y="165"/>
                  </a:lnTo>
                  <a:lnTo>
                    <a:pt x="151" y="170"/>
                  </a:lnTo>
                  <a:lnTo>
                    <a:pt x="184" y="175"/>
                  </a:lnTo>
                  <a:lnTo>
                    <a:pt x="221" y="181"/>
                  </a:lnTo>
                  <a:lnTo>
                    <a:pt x="259" y="186"/>
                  </a:lnTo>
                  <a:lnTo>
                    <a:pt x="302" y="193"/>
                  </a:lnTo>
                  <a:lnTo>
                    <a:pt x="345" y="197"/>
                  </a:lnTo>
                  <a:lnTo>
                    <a:pt x="393" y="202"/>
                  </a:lnTo>
                  <a:lnTo>
                    <a:pt x="443" y="207"/>
                  </a:lnTo>
                  <a:lnTo>
                    <a:pt x="496" y="212"/>
                  </a:lnTo>
                  <a:lnTo>
                    <a:pt x="554" y="217"/>
                  </a:lnTo>
                  <a:lnTo>
                    <a:pt x="612" y="221"/>
                  </a:lnTo>
                  <a:lnTo>
                    <a:pt x="672" y="226"/>
                  </a:lnTo>
                  <a:lnTo>
                    <a:pt x="738" y="229"/>
                  </a:lnTo>
                  <a:lnTo>
                    <a:pt x="803" y="234"/>
                  </a:lnTo>
                  <a:lnTo>
                    <a:pt x="873" y="237"/>
                  </a:lnTo>
                  <a:lnTo>
                    <a:pt x="944" y="241"/>
                  </a:lnTo>
                  <a:lnTo>
                    <a:pt x="1019" y="244"/>
                  </a:lnTo>
                  <a:lnTo>
                    <a:pt x="1095" y="247"/>
                  </a:lnTo>
                  <a:lnTo>
                    <a:pt x="1176" y="249"/>
                  </a:lnTo>
                  <a:lnTo>
                    <a:pt x="1256" y="252"/>
                  </a:lnTo>
                  <a:lnTo>
                    <a:pt x="1342" y="253"/>
                  </a:lnTo>
                  <a:lnTo>
                    <a:pt x="1427" y="255"/>
                  </a:lnTo>
                  <a:lnTo>
                    <a:pt x="1518" y="255"/>
                  </a:lnTo>
                  <a:lnTo>
                    <a:pt x="1608" y="257"/>
                  </a:lnTo>
                  <a:lnTo>
                    <a:pt x="1702" y="257"/>
                  </a:lnTo>
                  <a:lnTo>
                    <a:pt x="1795" y="257"/>
                  </a:lnTo>
                  <a:lnTo>
                    <a:pt x="1885" y="255"/>
                  </a:lnTo>
                  <a:lnTo>
                    <a:pt x="1973" y="255"/>
                  </a:lnTo>
                  <a:lnTo>
                    <a:pt x="2062" y="253"/>
                  </a:lnTo>
                  <a:lnTo>
                    <a:pt x="2145" y="252"/>
                  </a:lnTo>
                  <a:lnTo>
                    <a:pt x="2228" y="249"/>
                  </a:lnTo>
                  <a:lnTo>
                    <a:pt x="2306" y="247"/>
                  </a:lnTo>
                  <a:lnTo>
                    <a:pt x="2384" y="244"/>
                  </a:lnTo>
                  <a:lnTo>
                    <a:pt x="2457" y="241"/>
                  </a:lnTo>
                  <a:lnTo>
                    <a:pt x="2530" y="237"/>
                  </a:lnTo>
                  <a:lnTo>
                    <a:pt x="2598" y="234"/>
                  </a:lnTo>
                  <a:lnTo>
                    <a:pt x="2666" y="229"/>
                  </a:lnTo>
                  <a:lnTo>
                    <a:pt x="2729" y="226"/>
                  </a:lnTo>
                  <a:lnTo>
                    <a:pt x="2789" y="221"/>
                  </a:lnTo>
                  <a:lnTo>
                    <a:pt x="2850" y="217"/>
                  </a:lnTo>
                  <a:lnTo>
                    <a:pt x="2905" y="212"/>
                  </a:lnTo>
                  <a:lnTo>
                    <a:pt x="2958" y="207"/>
                  </a:lnTo>
                  <a:lnTo>
                    <a:pt x="3008" y="202"/>
                  </a:lnTo>
                  <a:lnTo>
                    <a:pt x="3056" y="197"/>
                  </a:lnTo>
                  <a:lnTo>
                    <a:pt x="3099" y="193"/>
                  </a:lnTo>
                  <a:lnTo>
                    <a:pt x="3142" y="186"/>
                  </a:lnTo>
                  <a:lnTo>
                    <a:pt x="3179" y="181"/>
                  </a:lnTo>
                  <a:lnTo>
                    <a:pt x="3217" y="175"/>
                  </a:lnTo>
                  <a:lnTo>
                    <a:pt x="3250" y="170"/>
                  </a:lnTo>
                  <a:lnTo>
                    <a:pt x="3280" y="165"/>
                  </a:lnTo>
                  <a:lnTo>
                    <a:pt x="3305" y="159"/>
                  </a:lnTo>
                  <a:lnTo>
                    <a:pt x="3330" y="154"/>
                  </a:lnTo>
                  <a:lnTo>
                    <a:pt x="3350" y="148"/>
                  </a:lnTo>
                  <a:lnTo>
                    <a:pt x="3368" y="143"/>
                  </a:lnTo>
                  <a:lnTo>
                    <a:pt x="3383" y="138"/>
                  </a:lnTo>
                  <a:lnTo>
                    <a:pt x="3393" y="132"/>
                  </a:lnTo>
                  <a:lnTo>
                    <a:pt x="3401" y="127"/>
                  </a:lnTo>
                  <a:lnTo>
                    <a:pt x="3393" y="122"/>
                  </a:lnTo>
                  <a:lnTo>
                    <a:pt x="3383" y="117"/>
                  </a:lnTo>
                  <a:lnTo>
                    <a:pt x="3368" y="112"/>
                  </a:lnTo>
                  <a:lnTo>
                    <a:pt x="3350" y="106"/>
                  </a:lnTo>
                  <a:lnTo>
                    <a:pt x="3330" y="101"/>
                  </a:lnTo>
                  <a:lnTo>
                    <a:pt x="3305" y="96"/>
                  </a:lnTo>
                  <a:lnTo>
                    <a:pt x="3280" y="90"/>
                  </a:lnTo>
                  <a:lnTo>
                    <a:pt x="3250" y="85"/>
                  </a:lnTo>
                  <a:lnTo>
                    <a:pt x="3217" y="80"/>
                  </a:lnTo>
                  <a:lnTo>
                    <a:pt x="3179" y="74"/>
                  </a:lnTo>
                  <a:lnTo>
                    <a:pt x="3142" y="69"/>
                  </a:lnTo>
                  <a:lnTo>
                    <a:pt x="3099" y="64"/>
                  </a:lnTo>
                  <a:lnTo>
                    <a:pt x="3056" y="60"/>
                  </a:lnTo>
                  <a:lnTo>
                    <a:pt x="3008" y="55"/>
                  </a:lnTo>
                  <a:lnTo>
                    <a:pt x="2958" y="48"/>
                  </a:lnTo>
                  <a:lnTo>
                    <a:pt x="2905" y="44"/>
                  </a:lnTo>
                  <a:lnTo>
                    <a:pt x="2850" y="40"/>
                  </a:lnTo>
                  <a:lnTo>
                    <a:pt x="2789" y="36"/>
                  </a:lnTo>
                  <a:lnTo>
                    <a:pt x="2729" y="31"/>
                  </a:lnTo>
                  <a:lnTo>
                    <a:pt x="2666" y="28"/>
                  </a:lnTo>
                  <a:lnTo>
                    <a:pt x="2598" y="23"/>
                  </a:lnTo>
                  <a:lnTo>
                    <a:pt x="2530" y="20"/>
                  </a:lnTo>
                  <a:lnTo>
                    <a:pt x="2457" y="16"/>
                  </a:lnTo>
                  <a:lnTo>
                    <a:pt x="2384" y="13"/>
                  </a:lnTo>
                  <a:lnTo>
                    <a:pt x="2306" y="10"/>
                  </a:lnTo>
                  <a:lnTo>
                    <a:pt x="2228" y="8"/>
                  </a:lnTo>
                  <a:lnTo>
                    <a:pt x="2145" y="5"/>
                  </a:lnTo>
                  <a:lnTo>
                    <a:pt x="2062" y="4"/>
                  </a:lnTo>
                  <a:lnTo>
                    <a:pt x="1973" y="2"/>
                  </a:lnTo>
                  <a:lnTo>
                    <a:pt x="1885" y="2"/>
                  </a:lnTo>
                  <a:lnTo>
                    <a:pt x="1795" y="0"/>
                  </a:lnTo>
                  <a:lnTo>
                    <a:pt x="1702"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Freeform 24"/>
            <p:cNvSpPr>
              <a:spLocks/>
            </p:cNvSpPr>
            <p:nvPr/>
          </p:nvSpPr>
          <p:spPr bwMode="auto">
            <a:xfrm>
              <a:off x="572" y="1948"/>
              <a:ext cx="3603" cy="1812"/>
            </a:xfrm>
            <a:custGeom>
              <a:avLst/>
              <a:gdLst>
                <a:gd name="T0" fmla="*/ 0 w 3603"/>
                <a:gd name="T1" fmla="*/ 41 h 1812"/>
                <a:gd name="T2" fmla="*/ 1571 w 3603"/>
                <a:gd name="T3" fmla="*/ 1255 h 1812"/>
                <a:gd name="T4" fmla="*/ 1561 w 3603"/>
                <a:gd name="T5" fmla="*/ 1234 h 1812"/>
                <a:gd name="T6" fmla="*/ 1561 w 3603"/>
                <a:gd name="T7" fmla="*/ 1765 h 1812"/>
                <a:gd name="T8" fmla="*/ 1566 w 3603"/>
                <a:gd name="T9" fmla="*/ 1767 h 1812"/>
                <a:gd name="T10" fmla="*/ 1574 w 3603"/>
                <a:gd name="T11" fmla="*/ 1770 h 1812"/>
                <a:gd name="T12" fmla="*/ 1581 w 3603"/>
                <a:gd name="T13" fmla="*/ 1773 h 1812"/>
                <a:gd name="T14" fmla="*/ 1586 w 3603"/>
                <a:gd name="T15" fmla="*/ 1775 h 1812"/>
                <a:gd name="T16" fmla="*/ 1589 w 3603"/>
                <a:gd name="T17" fmla="*/ 1777 h 1812"/>
                <a:gd name="T18" fmla="*/ 1599 w 3603"/>
                <a:gd name="T19" fmla="*/ 1780 h 1812"/>
                <a:gd name="T20" fmla="*/ 1609 w 3603"/>
                <a:gd name="T21" fmla="*/ 1783 h 1812"/>
                <a:gd name="T22" fmla="*/ 1626 w 3603"/>
                <a:gd name="T23" fmla="*/ 1788 h 1812"/>
                <a:gd name="T24" fmla="*/ 1644 w 3603"/>
                <a:gd name="T25" fmla="*/ 1793 h 1812"/>
                <a:gd name="T26" fmla="*/ 1667 w 3603"/>
                <a:gd name="T27" fmla="*/ 1799 h 1812"/>
                <a:gd name="T28" fmla="*/ 1692 w 3603"/>
                <a:gd name="T29" fmla="*/ 1802 h 1812"/>
                <a:gd name="T30" fmla="*/ 1720 w 3603"/>
                <a:gd name="T31" fmla="*/ 1807 h 1812"/>
                <a:gd name="T32" fmla="*/ 1750 w 3603"/>
                <a:gd name="T33" fmla="*/ 1810 h 1812"/>
                <a:gd name="T34" fmla="*/ 1783 w 3603"/>
                <a:gd name="T35" fmla="*/ 1812 h 1812"/>
                <a:gd name="T36" fmla="*/ 1815 w 3603"/>
                <a:gd name="T37" fmla="*/ 1812 h 1812"/>
                <a:gd name="T38" fmla="*/ 1850 w 3603"/>
                <a:gd name="T39" fmla="*/ 1810 h 1812"/>
                <a:gd name="T40" fmla="*/ 1886 w 3603"/>
                <a:gd name="T41" fmla="*/ 1805 h 1812"/>
                <a:gd name="T42" fmla="*/ 1923 w 3603"/>
                <a:gd name="T43" fmla="*/ 1797 h 1812"/>
                <a:gd name="T44" fmla="*/ 1961 w 3603"/>
                <a:gd name="T45" fmla="*/ 1788 h 1812"/>
                <a:gd name="T46" fmla="*/ 1999 w 3603"/>
                <a:gd name="T47" fmla="*/ 1775 h 1812"/>
                <a:gd name="T48" fmla="*/ 2024 w 3603"/>
                <a:gd name="T49" fmla="*/ 1765 h 1812"/>
                <a:gd name="T50" fmla="*/ 2024 w 3603"/>
                <a:gd name="T51" fmla="*/ 1234 h 1812"/>
                <a:gd name="T52" fmla="*/ 2014 w 3603"/>
                <a:gd name="T53" fmla="*/ 1255 h 1812"/>
                <a:gd name="T54" fmla="*/ 3603 w 3603"/>
                <a:gd name="T55" fmla="*/ 41 h 1812"/>
                <a:gd name="T56" fmla="*/ 3522 w 3603"/>
                <a:gd name="T57" fmla="*/ 0 h 1812"/>
                <a:gd name="T58" fmla="*/ 1921 w 3603"/>
                <a:gd name="T59" fmla="*/ 1221 h 1812"/>
                <a:gd name="T60" fmla="*/ 1921 w 3603"/>
                <a:gd name="T61" fmla="*/ 1748 h 1812"/>
                <a:gd name="T62" fmla="*/ 1946 w 3603"/>
                <a:gd name="T63" fmla="*/ 1719 h 1812"/>
                <a:gd name="T64" fmla="*/ 1891 w 3603"/>
                <a:gd name="T65" fmla="*/ 1735 h 1812"/>
                <a:gd name="T66" fmla="*/ 1835 w 3603"/>
                <a:gd name="T67" fmla="*/ 1743 h 1812"/>
                <a:gd name="T68" fmla="*/ 1785 w 3603"/>
                <a:gd name="T69" fmla="*/ 1745 h 1812"/>
                <a:gd name="T70" fmla="*/ 1740 w 3603"/>
                <a:gd name="T71" fmla="*/ 1741 h 1812"/>
                <a:gd name="T72" fmla="*/ 1699 w 3603"/>
                <a:gd name="T73" fmla="*/ 1735 h 1812"/>
                <a:gd name="T74" fmla="*/ 1669 w 3603"/>
                <a:gd name="T75" fmla="*/ 1727 h 1812"/>
                <a:gd name="T76" fmla="*/ 1649 w 3603"/>
                <a:gd name="T77" fmla="*/ 1722 h 1812"/>
                <a:gd name="T78" fmla="*/ 1639 w 3603"/>
                <a:gd name="T79" fmla="*/ 1719 h 1812"/>
                <a:gd name="T80" fmla="*/ 1664 w 3603"/>
                <a:gd name="T81" fmla="*/ 1748 h 1812"/>
                <a:gd name="T82" fmla="*/ 1664 w 3603"/>
                <a:gd name="T83" fmla="*/ 1221 h 1812"/>
                <a:gd name="T84" fmla="*/ 161 w 3603"/>
                <a:gd name="T85" fmla="*/ 57 h 1812"/>
                <a:gd name="T86" fmla="*/ 0 w 3603"/>
                <a:gd name="T87" fmla="*/ 41 h 181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603"/>
                <a:gd name="T133" fmla="*/ 0 h 1812"/>
                <a:gd name="T134" fmla="*/ 3603 w 3603"/>
                <a:gd name="T135" fmla="*/ 1812 h 181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603" h="1812">
                  <a:moveTo>
                    <a:pt x="0" y="41"/>
                  </a:moveTo>
                  <a:lnTo>
                    <a:pt x="1571" y="1255"/>
                  </a:lnTo>
                  <a:lnTo>
                    <a:pt x="1561" y="1234"/>
                  </a:lnTo>
                  <a:lnTo>
                    <a:pt x="1561" y="1765"/>
                  </a:lnTo>
                  <a:lnTo>
                    <a:pt x="1566" y="1767"/>
                  </a:lnTo>
                  <a:lnTo>
                    <a:pt x="1574" y="1770"/>
                  </a:lnTo>
                  <a:lnTo>
                    <a:pt x="1581" y="1773"/>
                  </a:lnTo>
                  <a:lnTo>
                    <a:pt x="1586" y="1775"/>
                  </a:lnTo>
                  <a:lnTo>
                    <a:pt x="1589" y="1777"/>
                  </a:lnTo>
                  <a:lnTo>
                    <a:pt x="1599" y="1780"/>
                  </a:lnTo>
                  <a:lnTo>
                    <a:pt x="1609" y="1783"/>
                  </a:lnTo>
                  <a:lnTo>
                    <a:pt x="1626" y="1788"/>
                  </a:lnTo>
                  <a:lnTo>
                    <a:pt x="1644" y="1793"/>
                  </a:lnTo>
                  <a:lnTo>
                    <a:pt x="1667" y="1799"/>
                  </a:lnTo>
                  <a:lnTo>
                    <a:pt x="1692" y="1802"/>
                  </a:lnTo>
                  <a:lnTo>
                    <a:pt x="1720" y="1807"/>
                  </a:lnTo>
                  <a:lnTo>
                    <a:pt x="1750" y="1810"/>
                  </a:lnTo>
                  <a:lnTo>
                    <a:pt x="1783" y="1812"/>
                  </a:lnTo>
                  <a:lnTo>
                    <a:pt x="1815" y="1812"/>
                  </a:lnTo>
                  <a:lnTo>
                    <a:pt x="1850" y="1810"/>
                  </a:lnTo>
                  <a:lnTo>
                    <a:pt x="1886" y="1805"/>
                  </a:lnTo>
                  <a:lnTo>
                    <a:pt x="1923" y="1797"/>
                  </a:lnTo>
                  <a:lnTo>
                    <a:pt x="1961" y="1788"/>
                  </a:lnTo>
                  <a:lnTo>
                    <a:pt x="1999" y="1775"/>
                  </a:lnTo>
                  <a:lnTo>
                    <a:pt x="2024" y="1765"/>
                  </a:lnTo>
                  <a:lnTo>
                    <a:pt x="2024" y="1234"/>
                  </a:lnTo>
                  <a:lnTo>
                    <a:pt x="2014" y="1255"/>
                  </a:lnTo>
                  <a:lnTo>
                    <a:pt x="3603" y="41"/>
                  </a:lnTo>
                  <a:lnTo>
                    <a:pt x="3522" y="0"/>
                  </a:lnTo>
                  <a:lnTo>
                    <a:pt x="1921" y="1221"/>
                  </a:lnTo>
                  <a:lnTo>
                    <a:pt x="1921" y="1748"/>
                  </a:lnTo>
                  <a:lnTo>
                    <a:pt x="1946" y="1719"/>
                  </a:lnTo>
                  <a:lnTo>
                    <a:pt x="1891" y="1735"/>
                  </a:lnTo>
                  <a:lnTo>
                    <a:pt x="1835" y="1743"/>
                  </a:lnTo>
                  <a:lnTo>
                    <a:pt x="1785" y="1745"/>
                  </a:lnTo>
                  <a:lnTo>
                    <a:pt x="1740" y="1741"/>
                  </a:lnTo>
                  <a:lnTo>
                    <a:pt x="1699" y="1735"/>
                  </a:lnTo>
                  <a:lnTo>
                    <a:pt x="1669" y="1727"/>
                  </a:lnTo>
                  <a:lnTo>
                    <a:pt x="1649" y="1722"/>
                  </a:lnTo>
                  <a:lnTo>
                    <a:pt x="1639" y="1719"/>
                  </a:lnTo>
                  <a:lnTo>
                    <a:pt x="1664" y="1748"/>
                  </a:lnTo>
                  <a:lnTo>
                    <a:pt x="1664" y="1221"/>
                  </a:lnTo>
                  <a:lnTo>
                    <a:pt x="161" y="57"/>
                  </a:lnTo>
                  <a:lnTo>
                    <a:pt x="0"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Freeform 25"/>
            <p:cNvSpPr>
              <a:spLocks/>
            </p:cNvSpPr>
            <p:nvPr/>
          </p:nvSpPr>
          <p:spPr bwMode="auto">
            <a:xfrm>
              <a:off x="2118" y="2468"/>
              <a:ext cx="471" cy="464"/>
            </a:xfrm>
            <a:custGeom>
              <a:avLst/>
              <a:gdLst>
                <a:gd name="T0" fmla="*/ 307 w 471"/>
                <a:gd name="T1" fmla="*/ 318 h 464"/>
                <a:gd name="T2" fmla="*/ 297 w 471"/>
                <a:gd name="T3" fmla="*/ 349 h 464"/>
                <a:gd name="T4" fmla="*/ 299 w 471"/>
                <a:gd name="T5" fmla="*/ 367 h 464"/>
                <a:gd name="T6" fmla="*/ 310 w 471"/>
                <a:gd name="T7" fmla="*/ 373 h 464"/>
                <a:gd name="T8" fmla="*/ 330 w 471"/>
                <a:gd name="T9" fmla="*/ 370 h 464"/>
                <a:gd name="T10" fmla="*/ 357 w 471"/>
                <a:gd name="T11" fmla="*/ 354 h 464"/>
                <a:gd name="T12" fmla="*/ 388 w 471"/>
                <a:gd name="T13" fmla="*/ 331 h 464"/>
                <a:gd name="T14" fmla="*/ 410 w 471"/>
                <a:gd name="T15" fmla="*/ 310 h 464"/>
                <a:gd name="T16" fmla="*/ 425 w 471"/>
                <a:gd name="T17" fmla="*/ 298 h 464"/>
                <a:gd name="T18" fmla="*/ 440 w 471"/>
                <a:gd name="T19" fmla="*/ 285 h 464"/>
                <a:gd name="T20" fmla="*/ 458 w 471"/>
                <a:gd name="T21" fmla="*/ 283 h 464"/>
                <a:gd name="T22" fmla="*/ 468 w 471"/>
                <a:gd name="T23" fmla="*/ 288 h 464"/>
                <a:gd name="T24" fmla="*/ 463 w 471"/>
                <a:gd name="T25" fmla="*/ 309 h 464"/>
                <a:gd name="T26" fmla="*/ 423 w 471"/>
                <a:gd name="T27" fmla="*/ 352 h 464"/>
                <a:gd name="T28" fmla="*/ 383 w 471"/>
                <a:gd name="T29" fmla="*/ 384 h 464"/>
                <a:gd name="T30" fmla="*/ 330 w 471"/>
                <a:gd name="T31" fmla="*/ 416 h 464"/>
                <a:gd name="T32" fmla="*/ 269 w 471"/>
                <a:gd name="T33" fmla="*/ 443 h 464"/>
                <a:gd name="T34" fmla="*/ 204 w 471"/>
                <a:gd name="T35" fmla="*/ 459 h 464"/>
                <a:gd name="T36" fmla="*/ 148 w 471"/>
                <a:gd name="T37" fmla="*/ 464 h 464"/>
                <a:gd name="T38" fmla="*/ 116 w 471"/>
                <a:gd name="T39" fmla="*/ 461 h 464"/>
                <a:gd name="T40" fmla="*/ 88 w 471"/>
                <a:gd name="T41" fmla="*/ 450 h 464"/>
                <a:gd name="T42" fmla="*/ 73 w 471"/>
                <a:gd name="T43" fmla="*/ 431 h 464"/>
                <a:gd name="T44" fmla="*/ 68 w 471"/>
                <a:gd name="T45" fmla="*/ 397 h 464"/>
                <a:gd name="T46" fmla="*/ 80 w 471"/>
                <a:gd name="T47" fmla="*/ 343 h 464"/>
                <a:gd name="T48" fmla="*/ 101 w 471"/>
                <a:gd name="T49" fmla="*/ 283 h 464"/>
                <a:gd name="T50" fmla="*/ 126 w 471"/>
                <a:gd name="T51" fmla="*/ 230 h 464"/>
                <a:gd name="T52" fmla="*/ 146 w 471"/>
                <a:gd name="T53" fmla="*/ 184 h 464"/>
                <a:gd name="T54" fmla="*/ 179 w 471"/>
                <a:gd name="T55" fmla="*/ 109 h 464"/>
                <a:gd name="T56" fmla="*/ 181 w 471"/>
                <a:gd name="T57" fmla="*/ 80 h 464"/>
                <a:gd name="T58" fmla="*/ 171 w 471"/>
                <a:gd name="T59" fmla="*/ 74 h 464"/>
                <a:gd name="T60" fmla="*/ 143 w 471"/>
                <a:gd name="T61" fmla="*/ 78 h 464"/>
                <a:gd name="T62" fmla="*/ 103 w 471"/>
                <a:gd name="T63" fmla="*/ 104 h 464"/>
                <a:gd name="T64" fmla="*/ 65 w 471"/>
                <a:gd name="T65" fmla="*/ 138 h 464"/>
                <a:gd name="T66" fmla="*/ 35 w 471"/>
                <a:gd name="T67" fmla="*/ 162 h 464"/>
                <a:gd name="T68" fmla="*/ 15 w 471"/>
                <a:gd name="T69" fmla="*/ 166 h 464"/>
                <a:gd name="T70" fmla="*/ 2 w 471"/>
                <a:gd name="T71" fmla="*/ 160 h 464"/>
                <a:gd name="T72" fmla="*/ 7 w 471"/>
                <a:gd name="T73" fmla="*/ 139 h 464"/>
                <a:gd name="T74" fmla="*/ 53 w 471"/>
                <a:gd name="T75" fmla="*/ 94 h 464"/>
                <a:gd name="T76" fmla="*/ 93 w 471"/>
                <a:gd name="T77" fmla="*/ 66 h 464"/>
                <a:gd name="T78" fmla="*/ 141 w 471"/>
                <a:gd name="T79" fmla="*/ 38 h 464"/>
                <a:gd name="T80" fmla="*/ 196 w 471"/>
                <a:gd name="T81" fmla="*/ 18 h 464"/>
                <a:gd name="T82" fmla="*/ 257 w 471"/>
                <a:gd name="T83" fmla="*/ 3 h 464"/>
                <a:gd name="T84" fmla="*/ 310 w 471"/>
                <a:gd name="T85" fmla="*/ 0 h 464"/>
                <a:gd name="T86" fmla="*/ 347 w 471"/>
                <a:gd name="T87" fmla="*/ 5 h 464"/>
                <a:gd name="T88" fmla="*/ 375 w 471"/>
                <a:gd name="T89" fmla="*/ 16 h 464"/>
                <a:gd name="T90" fmla="*/ 393 w 471"/>
                <a:gd name="T91" fmla="*/ 37 h 464"/>
                <a:gd name="T92" fmla="*/ 395 w 471"/>
                <a:gd name="T93" fmla="*/ 80 h 464"/>
                <a:gd name="T94" fmla="*/ 367 w 471"/>
                <a:gd name="T95" fmla="*/ 163 h 464"/>
                <a:gd name="T96" fmla="*/ 312 w 471"/>
                <a:gd name="T97" fmla="*/ 306 h 46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1"/>
                <a:gd name="T148" fmla="*/ 0 h 464"/>
                <a:gd name="T149" fmla="*/ 471 w 471"/>
                <a:gd name="T150" fmla="*/ 464 h 46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1" h="464">
                  <a:moveTo>
                    <a:pt x="312" y="306"/>
                  </a:moveTo>
                  <a:lnTo>
                    <a:pt x="307" y="318"/>
                  </a:lnTo>
                  <a:lnTo>
                    <a:pt x="299" y="333"/>
                  </a:lnTo>
                  <a:lnTo>
                    <a:pt x="297" y="349"/>
                  </a:lnTo>
                  <a:lnTo>
                    <a:pt x="297" y="362"/>
                  </a:lnTo>
                  <a:lnTo>
                    <a:pt x="299" y="367"/>
                  </a:lnTo>
                  <a:lnTo>
                    <a:pt x="302" y="370"/>
                  </a:lnTo>
                  <a:lnTo>
                    <a:pt x="310" y="373"/>
                  </a:lnTo>
                  <a:lnTo>
                    <a:pt x="317" y="373"/>
                  </a:lnTo>
                  <a:lnTo>
                    <a:pt x="330" y="370"/>
                  </a:lnTo>
                  <a:lnTo>
                    <a:pt x="342" y="363"/>
                  </a:lnTo>
                  <a:lnTo>
                    <a:pt x="357" y="354"/>
                  </a:lnTo>
                  <a:lnTo>
                    <a:pt x="372" y="343"/>
                  </a:lnTo>
                  <a:lnTo>
                    <a:pt x="388" y="331"/>
                  </a:lnTo>
                  <a:lnTo>
                    <a:pt x="400" y="320"/>
                  </a:lnTo>
                  <a:lnTo>
                    <a:pt x="410" y="310"/>
                  </a:lnTo>
                  <a:lnTo>
                    <a:pt x="418" y="304"/>
                  </a:lnTo>
                  <a:lnTo>
                    <a:pt x="425" y="298"/>
                  </a:lnTo>
                  <a:lnTo>
                    <a:pt x="433" y="291"/>
                  </a:lnTo>
                  <a:lnTo>
                    <a:pt x="440" y="285"/>
                  </a:lnTo>
                  <a:lnTo>
                    <a:pt x="450" y="282"/>
                  </a:lnTo>
                  <a:lnTo>
                    <a:pt x="458" y="283"/>
                  </a:lnTo>
                  <a:lnTo>
                    <a:pt x="463" y="285"/>
                  </a:lnTo>
                  <a:lnTo>
                    <a:pt x="468" y="288"/>
                  </a:lnTo>
                  <a:lnTo>
                    <a:pt x="471" y="291"/>
                  </a:lnTo>
                  <a:lnTo>
                    <a:pt x="463" y="309"/>
                  </a:lnTo>
                  <a:lnTo>
                    <a:pt x="445" y="331"/>
                  </a:lnTo>
                  <a:lnTo>
                    <a:pt x="423" y="352"/>
                  </a:lnTo>
                  <a:lnTo>
                    <a:pt x="405" y="367"/>
                  </a:lnTo>
                  <a:lnTo>
                    <a:pt x="383" y="384"/>
                  </a:lnTo>
                  <a:lnTo>
                    <a:pt x="357" y="400"/>
                  </a:lnTo>
                  <a:lnTo>
                    <a:pt x="330" y="416"/>
                  </a:lnTo>
                  <a:lnTo>
                    <a:pt x="299" y="431"/>
                  </a:lnTo>
                  <a:lnTo>
                    <a:pt x="269" y="443"/>
                  </a:lnTo>
                  <a:lnTo>
                    <a:pt x="237" y="453"/>
                  </a:lnTo>
                  <a:lnTo>
                    <a:pt x="204" y="459"/>
                  </a:lnTo>
                  <a:lnTo>
                    <a:pt x="169" y="464"/>
                  </a:lnTo>
                  <a:lnTo>
                    <a:pt x="148" y="464"/>
                  </a:lnTo>
                  <a:lnTo>
                    <a:pt x="131" y="464"/>
                  </a:lnTo>
                  <a:lnTo>
                    <a:pt x="116" y="461"/>
                  </a:lnTo>
                  <a:lnTo>
                    <a:pt x="101" y="456"/>
                  </a:lnTo>
                  <a:lnTo>
                    <a:pt x="88" y="450"/>
                  </a:lnTo>
                  <a:lnTo>
                    <a:pt x="80" y="442"/>
                  </a:lnTo>
                  <a:lnTo>
                    <a:pt x="73" y="431"/>
                  </a:lnTo>
                  <a:lnTo>
                    <a:pt x="68" y="418"/>
                  </a:lnTo>
                  <a:lnTo>
                    <a:pt x="68" y="397"/>
                  </a:lnTo>
                  <a:lnTo>
                    <a:pt x="73" y="371"/>
                  </a:lnTo>
                  <a:lnTo>
                    <a:pt x="80" y="343"/>
                  </a:lnTo>
                  <a:lnTo>
                    <a:pt x="91" y="314"/>
                  </a:lnTo>
                  <a:lnTo>
                    <a:pt x="101" y="283"/>
                  </a:lnTo>
                  <a:lnTo>
                    <a:pt x="113" y="256"/>
                  </a:lnTo>
                  <a:lnTo>
                    <a:pt x="126" y="230"/>
                  </a:lnTo>
                  <a:lnTo>
                    <a:pt x="136" y="208"/>
                  </a:lnTo>
                  <a:lnTo>
                    <a:pt x="146" y="184"/>
                  </a:lnTo>
                  <a:lnTo>
                    <a:pt x="164" y="147"/>
                  </a:lnTo>
                  <a:lnTo>
                    <a:pt x="179" y="109"/>
                  </a:lnTo>
                  <a:lnTo>
                    <a:pt x="184" y="85"/>
                  </a:lnTo>
                  <a:lnTo>
                    <a:pt x="181" y="80"/>
                  </a:lnTo>
                  <a:lnTo>
                    <a:pt x="176" y="77"/>
                  </a:lnTo>
                  <a:lnTo>
                    <a:pt x="171" y="74"/>
                  </a:lnTo>
                  <a:lnTo>
                    <a:pt x="164" y="74"/>
                  </a:lnTo>
                  <a:lnTo>
                    <a:pt x="143" y="78"/>
                  </a:lnTo>
                  <a:lnTo>
                    <a:pt x="123" y="90"/>
                  </a:lnTo>
                  <a:lnTo>
                    <a:pt x="103" y="104"/>
                  </a:lnTo>
                  <a:lnTo>
                    <a:pt x="83" y="120"/>
                  </a:lnTo>
                  <a:lnTo>
                    <a:pt x="65" y="138"/>
                  </a:lnTo>
                  <a:lnTo>
                    <a:pt x="48" y="152"/>
                  </a:lnTo>
                  <a:lnTo>
                    <a:pt x="35" y="162"/>
                  </a:lnTo>
                  <a:lnTo>
                    <a:pt x="23" y="166"/>
                  </a:lnTo>
                  <a:lnTo>
                    <a:pt x="15" y="166"/>
                  </a:lnTo>
                  <a:lnTo>
                    <a:pt x="7" y="163"/>
                  </a:lnTo>
                  <a:lnTo>
                    <a:pt x="2" y="160"/>
                  </a:lnTo>
                  <a:lnTo>
                    <a:pt x="0" y="155"/>
                  </a:lnTo>
                  <a:lnTo>
                    <a:pt x="7" y="139"/>
                  </a:lnTo>
                  <a:lnTo>
                    <a:pt x="28" y="117"/>
                  </a:lnTo>
                  <a:lnTo>
                    <a:pt x="53" y="94"/>
                  </a:lnTo>
                  <a:lnTo>
                    <a:pt x="70" y="80"/>
                  </a:lnTo>
                  <a:lnTo>
                    <a:pt x="93" y="66"/>
                  </a:lnTo>
                  <a:lnTo>
                    <a:pt x="116" y="51"/>
                  </a:lnTo>
                  <a:lnTo>
                    <a:pt x="141" y="38"/>
                  </a:lnTo>
                  <a:lnTo>
                    <a:pt x="169" y="27"/>
                  </a:lnTo>
                  <a:lnTo>
                    <a:pt x="196" y="18"/>
                  </a:lnTo>
                  <a:lnTo>
                    <a:pt x="226" y="10"/>
                  </a:lnTo>
                  <a:lnTo>
                    <a:pt x="257" y="3"/>
                  </a:lnTo>
                  <a:lnTo>
                    <a:pt x="289" y="0"/>
                  </a:lnTo>
                  <a:lnTo>
                    <a:pt x="310" y="0"/>
                  </a:lnTo>
                  <a:lnTo>
                    <a:pt x="330" y="2"/>
                  </a:lnTo>
                  <a:lnTo>
                    <a:pt x="347" y="5"/>
                  </a:lnTo>
                  <a:lnTo>
                    <a:pt x="362" y="10"/>
                  </a:lnTo>
                  <a:lnTo>
                    <a:pt x="375" y="16"/>
                  </a:lnTo>
                  <a:lnTo>
                    <a:pt x="388" y="26"/>
                  </a:lnTo>
                  <a:lnTo>
                    <a:pt x="393" y="37"/>
                  </a:lnTo>
                  <a:lnTo>
                    <a:pt x="398" y="50"/>
                  </a:lnTo>
                  <a:lnTo>
                    <a:pt x="395" y="80"/>
                  </a:lnTo>
                  <a:lnTo>
                    <a:pt x="385" y="122"/>
                  </a:lnTo>
                  <a:lnTo>
                    <a:pt x="367" y="163"/>
                  </a:lnTo>
                  <a:lnTo>
                    <a:pt x="355" y="197"/>
                  </a:lnTo>
                  <a:lnTo>
                    <a:pt x="312" y="3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Freeform 26"/>
            <p:cNvSpPr>
              <a:spLocks/>
            </p:cNvSpPr>
            <p:nvPr/>
          </p:nvSpPr>
          <p:spPr bwMode="auto">
            <a:xfrm>
              <a:off x="2314" y="2277"/>
              <a:ext cx="204" cy="137"/>
            </a:xfrm>
            <a:custGeom>
              <a:avLst/>
              <a:gdLst>
                <a:gd name="T0" fmla="*/ 0 w 204"/>
                <a:gd name="T1" fmla="*/ 82 h 137"/>
                <a:gd name="T2" fmla="*/ 0 w 204"/>
                <a:gd name="T3" fmla="*/ 66 h 137"/>
                <a:gd name="T4" fmla="*/ 5 w 204"/>
                <a:gd name="T5" fmla="*/ 52 h 137"/>
                <a:gd name="T6" fmla="*/ 13 w 204"/>
                <a:gd name="T7" fmla="*/ 39 h 137"/>
                <a:gd name="T8" fmla="*/ 25 w 204"/>
                <a:gd name="T9" fmla="*/ 26 h 137"/>
                <a:gd name="T10" fmla="*/ 41 w 204"/>
                <a:gd name="T11" fmla="*/ 16 h 137"/>
                <a:gd name="T12" fmla="*/ 58 w 204"/>
                <a:gd name="T13" fmla="*/ 8 h 137"/>
                <a:gd name="T14" fmla="*/ 78 w 204"/>
                <a:gd name="T15" fmla="*/ 4 h 137"/>
                <a:gd name="T16" fmla="*/ 101 w 204"/>
                <a:gd name="T17" fmla="*/ 0 h 137"/>
                <a:gd name="T18" fmla="*/ 121 w 204"/>
                <a:gd name="T19" fmla="*/ 0 h 137"/>
                <a:gd name="T20" fmla="*/ 139 w 204"/>
                <a:gd name="T21" fmla="*/ 2 h 137"/>
                <a:gd name="T22" fmla="*/ 154 w 204"/>
                <a:gd name="T23" fmla="*/ 5 h 137"/>
                <a:gd name="T24" fmla="*/ 169 w 204"/>
                <a:gd name="T25" fmla="*/ 12 h 137"/>
                <a:gd name="T26" fmla="*/ 181 w 204"/>
                <a:gd name="T27" fmla="*/ 20 h 137"/>
                <a:gd name="T28" fmla="*/ 192 w 204"/>
                <a:gd name="T29" fmla="*/ 31 h 137"/>
                <a:gd name="T30" fmla="*/ 199 w 204"/>
                <a:gd name="T31" fmla="*/ 42 h 137"/>
                <a:gd name="T32" fmla="*/ 204 w 204"/>
                <a:gd name="T33" fmla="*/ 55 h 137"/>
                <a:gd name="T34" fmla="*/ 204 w 204"/>
                <a:gd name="T35" fmla="*/ 71 h 137"/>
                <a:gd name="T36" fmla="*/ 199 w 204"/>
                <a:gd name="T37" fmla="*/ 85 h 137"/>
                <a:gd name="T38" fmla="*/ 192 w 204"/>
                <a:gd name="T39" fmla="*/ 98 h 137"/>
                <a:gd name="T40" fmla="*/ 179 w 204"/>
                <a:gd name="T41" fmla="*/ 111 h 137"/>
                <a:gd name="T42" fmla="*/ 164 w 204"/>
                <a:gd name="T43" fmla="*/ 121 h 137"/>
                <a:gd name="T44" fmla="*/ 146 w 204"/>
                <a:gd name="T45" fmla="*/ 129 h 137"/>
                <a:gd name="T46" fmla="*/ 126 w 204"/>
                <a:gd name="T47" fmla="*/ 133 h 137"/>
                <a:gd name="T48" fmla="*/ 103 w 204"/>
                <a:gd name="T49" fmla="*/ 137 h 137"/>
                <a:gd name="T50" fmla="*/ 83 w 204"/>
                <a:gd name="T51" fmla="*/ 137 h 137"/>
                <a:gd name="T52" fmla="*/ 66 w 204"/>
                <a:gd name="T53" fmla="*/ 135 h 137"/>
                <a:gd name="T54" fmla="*/ 48 w 204"/>
                <a:gd name="T55" fmla="*/ 132 h 137"/>
                <a:gd name="T56" fmla="*/ 33 w 204"/>
                <a:gd name="T57" fmla="*/ 125 h 137"/>
                <a:gd name="T58" fmla="*/ 20 w 204"/>
                <a:gd name="T59" fmla="*/ 117 h 137"/>
                <a:gd name="T60" fmla="*/ 13 w 204"/>
                <a:gd name="T61" fmla="*/ 106 h 137"/>
                <a:gd name="T62" fmla="*/ 5 w 204"/>
                <a:gd name="T63" fmla="*/ 95 h 137"/>
                <a:gd name="T64" fmla="*/ 0 w 204"/>
                <a:gd name="T65" fmla="*/ 82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4"/>
                <a:gd name="T100" fmla="*/ 0 h 137"/>
                <a:gd name="T101" fmla="*/ 204 w 204"/>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4" h="137">
                  <a:moveTo>
                    <a:pt x="0" y="82"/>
                  </a:moveTo>
                  <a:lnTo>
                    <a:pt x="0" y="66"/>
                  </a:lnTo>
                  <a:lnTo>
                    <a:pt x="5" y="52"/>
                  </a:lnTo>
                  <a:lnTo>
                    <a:pt x="13" y="39"/>
                  </a:lnTo>
                  <a:lnTo>
                    <a:pt x="25" y="26"/>
                  </a:lnTo>
                  <a:lnTo>
                    <a:pt x="41" y="16"/>
                  </a:lnTo>
                  <a:lnTo>
                    <a:pt x="58" y="8"/>
                  </a:lnTo>
                  <a:lnTo>
                    <a:pt x="78" y="4"/>
                  </a:lnTo>
                  <a:lnTo>
                    <a:pt x="101" y="0"/>
                  </a:lnTo>
                  <a:lnTo>
                    <a:pt x="121" y="0"/>
                  </a:lnTo>
                  <a:lnTo>
                    <a:pt x="139" y="2"/>
                  </a:lnTo>
                  <a:lnTo>
                    <a:pt x="154" y="5"/>
                  </a:lnTo>
                  <a:lnTo>
                    <a:pt x="169" y="12"/>
                  </a:lnTo>
                  <a:lnTo>
                    <a:pt x="181" y="20"/>
                  </a:lnTo>
                  <a:lnTo>
                    <a:pt x="192" y="31"/>
                  </a:lnTo>
                  <a:lnTo>
                    <a:pt x="199" y="42"/>
                  </a:lnTo>
                  <a:lnTo>
                    <a:pt x="204" y="55"/>
                  </a:lnTo>
                  <a:lnTo>
                    <a:pt x="204" y="71"/>
                  </a:lnTo>
                  <a:lnTo>
                    <a:pt x="199" y="85"/>
                  </a:lnTo>
                  <a:lnTo>
                    <a:pt x="192" y="98"/>
                  </a:lnTo>
                  <a:lnTo>
                    <a:pt x="179" y="111"/>
                  </a:lnTo>
                  <a:lnTo>
                    <a:pt x="164" y="121"/>
                  </a:lnTo>
                  <a:lnTo>
                    <a:pt x="146" y="129"/>
                  </a:lnTo>
                  <a:lnTo>
                    <a:pt x="126" y="133"/>
                  </a:lnTo>
                  <a:lnTo>
                    <a:pt x="103" y="137"/>
                  </a:lnTo>
                  <a:lnTo>
                    <a:pt x="83" y="137"/>
                  </a:lnTo>
                  <a:lnTo>
                    <a:pt x="66" y="135"/>
                  </a:lnTo>
                  <a:lnTo>
                    <a:pt x="48" y="132"/>
                  </a:lnTo>
                  <a:lnTo>
                    <a:pt x="33" y="125"/>
                  </a:lnTo>
                  <a:lnTo>
                    <a:pt x="20" y="117"/>
                  </a:lnTo>
                  <a:lnTo>
                    <a:pt x="13" y="106"/>
                  </a:lnTo>
                  <a:lnTo>
                    <a:pt x="5" y="95"/>
                  </a:lnTo>
                  <a:lnTo>
                    <a:pt x="0"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Freeform 27"/>
            <p:cNvSpPr>
              <a:spLocks/>
            </p:cNvSpPr>
            <p:nvPr/>
          </p:nvSpPr>
          <p:spPr bwMode="auto">
            <a:xfrm>
              <a:off x="900" y="1407"/>
              <a:ext cx="113" cy="73"/>
            </a:xfrm>
            <a:custGeom>
              <a:avLst/>
              <a:gdLst>
                <a:gd name="T0" fmla="*/ 55 w 113"/>
                <a:gd name="T1" fmla="*/ 73 h 73"/>
                <a:gd name="T2" fmla="*/ 35 w 113"/>
                <a:gd name="T3" fmla="*/ 70 h 73"/>
                <a:gd name="T4" fmla="*/ 17 w 113"/>
                <a:gd name="T5" fmla="*/ 62 h 73"/>
                <a:gd name="T6" fmla="*/ 5 w 113"/>
                <a:gd name="T7" fmla="*/ 51 h 73"/>
                <a:gd name="T8" fmla="*/ 0 w 113"/>
                <a:gd name="T9" fmla="*/ 36 h 73"/>
                <a:gd name="T10" fmla="*/ 5 w 113"/>
                <a:gd name="T11" fmla="*/ 22 h 73"/>
                <a:gd name="T12" fmla="*/ 17 w 113"/>
                <a:gd name="T13" fmla="*/ 11 h 73"/>
                <a:gd name="T14" fmla="*/ 35 w 113"/>
                <a:gd name="T15" fmla="*/ 3 h 73"/>
                <a:gd name="T16" fmla="*/ 55 w 113"/>
                <a:gd name="T17" fmla="*/ 0 h 73"/>
                <a:gd name="T18" fmla="*/ 78 w 113"/>
                <a:gd name="T19" fmla="*/ 3 h 73"/>
                <a:gd name="T20" fmla="*/ 95 w 113"/>
                <a:gd name="T21" fmla="*/ 11 h 73"/>
                <a:gd name="T22" fmla="*/ 108 w 113"/>
                <a:gd name="T23" fmla="*/ 22 h 73"/>
                <a:gd name="T24" fmla="*/ 113 w 113"/>
                <a:gd name="T25" fmla="*/ 36 h 73"/>
                <a:gd name="T26" fmla="*/ 108 w 113"/>
                <a:gd name="T27" fmla="*/ 51 h 73"/>
                <a:gd name="T28" fmla="*/ 95 w 113"/>
                <a:gd name="T29" fmla="*/ 62 h 73"/>
                <a:gd name="T30" fmla="*/ 78 w 113"/>
                <a:gd name="T31" fmla="*/ 70 h 73"/>
                <a:gd name="T32" fmla="*/ 55 w 113"/>
                <a:gd name="T33" fmla="*/ 73 h 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3"/>
                <a:gd name="T52" fmla="*/ 0 h 73"/>
                <a:gd name="T53" fmla="*/ 113 w 113"/>
                <a:gd name="T54" fmla="*/ 73 h 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3" h="73">
                  <a:moveTo>
                    <a:pt x="55" y="73"/>
                  </a:moveTo>
                  <a:lnTo>
                    <a:pt x="35" y="70"/>
                  </a:lnTo>
                  <a:lnTo>
                    <a:pt x="17" y="62"/>
                  </a:lnTo>
                  <a:lnTo>
                    <a:pt x="5" y="51"/>
                  </a:lnTo>
                  <a:lnTo>
                    <a:pt x="0" y="36"/>
                  </a:lnTo>
                  <a:lnTo>
                    <a:pt x="5" y="22"/>
                  </a:lnTo>
                  <a:lnTo>
                    <a:pt x="17" y="11"/>
                  </a:lnTo>
                  <a:lnTo>
                    <a:pt x="35" y="3"/>
                  </a:lnTo>
                  <a:lnTo>
                    <a:pt x="55" y="0"/>
                  </a:lnTo>
                  <a:lnTo>
                    <a:pt x="78" y="3"/>
                  </a:lnTo>
                  <a:lnTo>
                    <a:pt x="95" y="11"/>
                  </a:lnTo>
                  <a:lnTo>
                    <a:pt x="108" y="22"/>
                  </a:lnTo>
                  <a:lnTo>
                    <a:pt x="113" y="36"/>
                  </a:lnTo>
                  <a:lnTo>
                    <a:pt x="108" y="51"/>
                  </a:lnTo>
                  <a:lnTo>
                    <a:pt x="95" y="62"/>
                  </a:lnTo>
                  <a:lnTo>
                    <a:pt x="78" y="70"/>
                  </a:lnTo>
                  <a:lnTo>
                    <a:pt x="55" y="73"/>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28"/>
            <p:cNvSpPr>
              <a:spLocks/>
            </p:cNvSpPr>
            <p:nvPr/>
          </p:nvSpPr>
          <p:spPr bwMode="auto">
            <a:xfrm>
              <a:off x="572" y="1224"/>
              <a:ext cx="116" cy="74"/>
            </a:xfrm>
            <a:custGeom>
              <a:avLst/>
              <a:gdLst>
                <a:gd name="T0" fmla="*/ 58 w 116"/>
                <a:gd name="T1" fmla="*/ 74 h 74"/>
                <a:gd name="T2" fmla="*/ 36 w 116"/>
                <a:gd name="T3" fmla="*/ 71 h 74"/>
                <a:gd name="T4" fmla="*/ 18 w 116"/>
                <a:gd name="T5" fmla="*/ 63 h 74"/>
                <a:gd name="T6" fmla="*/ 5 w 116"/>
                <a:gd name="T7" fmla="*/ 51 h 74"/>
                <a:gd name="T8" fmla="*/ 0 w 116"/>
                <a:gd name="T9" fmla="*/ 37 h 74"/>
                <a:gd name="T10" fmla="*/ 5 w 116"/>
                <a:gd name="T11" fmla="*/ 23 h 74"/>
                <a:gd name="T12" fmla="*/ 18 w 116"/>
                <a:gd name="T13" fmla="*/ 11 h 74"/>
                <a:gd name="T14" fmla="*/ 36 w 116"/>
                <a:gd name="T15" fmla="*/ 3 h 74"/>
                <a:gd name="T16" fmla="*/ 58 w 116"/>
                <a:gd name="T17" fmla="*/ 0 h 74"/>
                <a:gd name="T18" fmla="*/ 81 w 116"/>
                <a:gd name="T19" fmla="*/ 3 h 74"/>
                <a:gd name="T20" fmla="*/ 98 w 116"/>
                <a:gd name="T21" fmla="*/ 11 h 74"/>
                <a:gd name="T22" fmla="*/ 111 w 116"/>
                <a:gd name="T23" fmla="*/ 23 h 74"/>
                <a:gd name="T24" fmla="*/ 116 w 116"/>
                <a:gd name="T25" fmla="*/ 37 h 74"/>
                <a:gd name="T26" fmla="*/ 111 w 116"/>
                <a:gd name="T27" fmla="*/ 51 h 74"/>
                <a:gd name="T28" fmla="*/ 98 w 116"/>
                <a:gd name="T29" fmla="*/ 63 h 74"/>
                <a:gd name="T30" fmla="*/ 81 w 116"/>
                <a:gd name="T31" fmla="*/ 71 h 74"/>
                <a:gd name="T32" fmla="*/ 58 w 116"/>
                <a:gd name="T33" fmla="*/ 74 h 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6"/>
                <a:gd name="T52" fmla="*/ 0 h 74"/>
                <a:gd name="T53" fmla="*/ 116 w 116"/>
                <a:gd name="T54" fmla="*/ 74 h 7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6" h="74">
                  <a:moveTo>
                    <a:pt x="58" y="74"/>
                  </a:moveTo>
                  <a:lnTo>
                    <a:pt x="36" y="71"/>
                  </a:lnTo>
                  <a:lnTo>
                    <a:pt x="18" y="63"/>
                  </a:lnTo>
                  <a:lnTo>
                    <a:pt x="5" y="51"/>
                  </a:lnTo>
                  <a:lnTo>
                    <a:pt x="0" y="37"/>
                  </a:lnTo>
                  <a:lnTo>
                    <a:pt x="5" y="23"/>
                  </a:lnTo>
                  <a:lnTo>
                    <a:pt x="18" y="11"/>
                  </a:lnTo>
                  <a:lnTo>
                    <a:pt x="36" y="3"/>
                  </a:lnTo>
                  <a:lnTo>
                    <a:pt x="58" y="0"/>
                  </a:lnTo>
                  <a:lnTo>
                    <a:pt x="81" y="3"/>
                  </a:lnTo>
                  <a:lnTo>
                    <a:pt x="98" y="11"/>
                  </a:lnTo>
                  <a:lnTo>
                    <a:pt x="111" y="23"/>
                  </a:lnTo>
                  <a:lnTo>
                    <a:pt x="116" y="37"/>
                  </a:lnTo>
                  <a:lnTo>
                    <a:pt x="111" y="51"/>
                  </a:lnTo>
                  <a:lnTo>
                    <a:pt x="98" y="63"/>
                  </a:lnTo>
                  <a:lnTo>
                    <a:pt x="81" y="71"/>
                  </a:lnTo>
                  <a:lnTo>
                    <a:pt x="58" y="7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29"/>
            <p:cNvSpPr>
              <a:spLocks/>
            </p:cNvSpPr>
            <p:nvPr/>
          </p:nvSpPr>
          <p:spPr bwMode="auto">
            <a:xfrm>
              <a:off x="1458" y="1407"/>
              <a:ext cx="114" cy="73"/>
            </a:xfrm>
            <a:custGeom>
              <a:avLst/>
              <a:gdLst>
                <a:gd name="T0" fmla="*/ 58 w 114"/>
                <a:gd name="T1" fmla="*/ 73 h 73"/>
                <a:gd name="T2" fmla="*/ 36 w 114"/>
                <a:gd name="T3" fmla="*/ 70 h 73"/>
                <a:gd name="T4" fmla="*/ 18 w 114"/>
                <a:gd name="T5" fmla="*/ 62 h 73"/>
                <a:gd name="T6" fmla="*/ 5 w 114"/>
                <a:gd name="T7" fmla="*/ 51 h 73"/>
                <a:gd name="T8" fmla="*/ 0 w 114"/>
                <a:gd name="T9" fmla="*/ 36 h 73"/>
                <a:gd name="T10" fmla="*/ 5 w 114"/>
                <a:gd name="T11" fmla="*/ 22 h 73"/>
                <a:gd name="T12" fmla="*/ 18 w 114"/>
                <a:gd name="T13" fmla="*/ 11 h 73"/>
                <a:gd name="T14" fmla="*/ 36 w 114"/>
                <a:gd name="T15" fmla="*/ 3 h 73"/>
                <a:gd name="T16" fmla="*/ 58 w 114"/>
                <a:gd name="T17" fmla="*/ 0 h 73"/>
                <a:gd name="T18" fmla="*/ 81 w 114"/>
                <a:gd name="T19" fmla="*/ 3 h 73"/>
                <a:gd name="T20" fmla="*/ 99 w 114"/>
                <a:gd name="T21" fmla="*/ 11 h 73"/>
                <a:gd name="T22" fmla="*/ 109 w 114"/>
                <a:gd name="T23" fmla="*/ 22 h 73"/>
                <a:gd name="T24" fmla="*/ 114 w 114"/>
                <a:gd name="T25" fmla="*/ 36 h 73"/>
                <a:gd name="T26" fmla="*/ 109 w 114"/>
                <a:gd name="T27" fmla="*/ 51 h 73"/>
                <a:gd name="T28" fmla="*/ 99 w 114"/>
                <a:gd name="T29" fmla="*/ 62 h 73"/>
                <a:gd name="T30" fmla="*/ 81 w 114"/>
                <a:gd name="T31" fmla="*/ 70 h 73"/>
                <a:gd name="T32" fmla="*/ 58 w 114"/>
                <a:gd name="T33" fmla="*/ 73 h 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4"/>
                <a:gd name="T52" fmla="*/ 0 h 73"/>
                <a:gd name="T53" fmla="*/ 114 w 114"/>
                <a:gd name="T54" fmla="*/ 73 h 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4" h="73">
                  <a:moveTo>
                    <a:pt x="58" y="73"/>
                  </a:moveTo>
                  <a:lnTo>
                    <a:pt x="36" y="70"/>
                  </a:lnTo>
                  <a:lnTo>
                    <a:pt x="18" y="62"/>
                  </a:lnTo>
                  <a:lnTo>
                    <a:pt x="5" y="51"/>
                  </a:lnTo>
                  <a:lnTo>
                    <a:pt x="0" y="36"/>
                  </a:lnTo>
                  <a:lnTo>
                    <a:pt x="5" y="22"/>
                  </a:lnTo>
                  <a:lnTo>
                    <a:pt x="18" y="11"/>
                  </a:lnTo>
                  <a:lnTo>
                    <a:pt x="36" y="3"/>
                  </a:lnTo>
                  <a:lnTo>
                    <a:pt x="58" y="0"/>
                  </a:lnTo>
                  <a:lnTo>
                    <a:pt x="81" y="3"/>
                  </a:lnTo>
                  <a:lnTo>
                    <a:pt x="99" y="11"/>
                  </a:lnTo>
                  <a:lnTo>
                    <a:pt x="109" y="22"/>
                  </a:lnTo>
                  <a:lnTo>
                    <a:pt x="114" y="36"/>
                  </a:lnTo>
                  <a:lnTo>
                    <a:pt x="109" y="51"/>
                  </a:lnTo>
                  <a:lnTo>
                    <a:pt x="99" y="62"/>
                  </a:lnTo>
                  <a:lnTo>
                    <a:pt x="81" y="70"/>
                  </a:lnTo>
                  <a:lnTo>
                    <a:pt x="58" y="73"/>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30"/>
            <p:cNvSpPr>
              <a:spLocks/>
            </p:cNvSpPr>
            <p:nvPr/>
          </p:nvSpPr>
          <p:spPr bwMode="auto">
            <a:xfrm>
              <a:off x="1134" y="1224"/>
              <a:ext cx="113" cy="74"/>
            </a:xfrm>
            <a:custGeom>
              <a:avLst/>
              <a:gdLst>
                <a:gd name="T0" fmla="*/ 55 w 113"/>
                <a:gd name="T1" fmla="*/ 74 h 74"/>
                <a:gd name="T2" fmla="*/ 35 w 113"/>
                <a:gd name="T3" fmla="*/ 71 h 74"/>
                <a:gd name="T4" fmla="*/ 17 w 113"/>
                <a:gd name="T5" fmla="*/ 63 h 74"/>
                <a:gd name="T6" fmla="*/ 5 w 113"/>
                <a:gd name="T7" fmla="*/ 51 h 74"/>
                <a:gd name="T8" fmla="*/ 0 w 113"/>
                <a:gd name="T9" fmla="*/ 37 h 74"/>
                <a:gd name="T10" fmla="*/ 5 w 113"/>
                <a:gd name="T11" fmla="*/ 23 h 74"/>
                <a:gd name="T12" fmla="*/ 17 w 113"/>
                <a:gd name="T13" fmla="*/ 11 h 74"/>
                <a:gd name="T14" fmla="*/ 35 w 113"/>
                <a:gd name="T15" fmla="*/ 3 h 74"/>
                <a:gd name="T16" fmla="*/ 55 w 113"/>
                <a:gd name="T17" fmla="*/ 0 h 74"/>
                <a:gd name="T18" fmla="*/ 78 w 113"/>
                <a:gd name="T19" fmla="*/ 3 h 74"/>
                <a:gd name="T20" fmla="*/ 95 w 113"/>
                <a:gd name="T21" fmla="*/ 11 h 74"/>
                <a:gd name="T22" fmla="*/ 108 w 113"/>
                <a:gd name="T23" fmla="*/ 23 h 74"/>
                <a:gd name="T24" fmla="*/ 113 w 113"/>
                <a:gd name="T25" fmla="*/ 37 h 74"/>
                <a:gd name="T26" fmla="*/ 108 w 113"/>
                <a:gd name="T27" fmla="*/ 51 h 74"/>
                <a:gd name="T28" fmla="*/ 95 w 113"/>
                <a:gd name="T29" fmla="*/ 63 h 74"/>
                <a:gd name="T30" fmla="*/ 78 w 113"/>
                <a:gd name="T31" fmla="*/ 71 h 74"/>
                <a:gd name="T32" fmla="*/ 55 w 113"/>
                <a:gd name="T33" fmla="*/ 74 h 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3"/>
                <a:gd name="T52" fmla="*/ 0 h 74"/>
                <a:gd name="T53" fmla="*/ 113 w 113"/>
                <a:gd name="T54" fmla="*/ 74 h 7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3" h="74">
                  <a:moveTo>
                    <a:pt x="55" y="74"/>
                  </a:moveTo>
                  <a:lnTo>
                    <a:pt x="35" y="71"/>
                  </a:lnTo>
                  <a:lnTo>
                    <a:pt x="17" y="63"/>
                  </a:lnTo>
                  <a:lnTo>
                    <a:pt x="5" y="51"/>
                  </a:lnTo>
                  <a:lnTo>
                    <a:pt x="0" y="37"/>
                  </a:lnTo>
                  <a:lnTo>
                    <a:pt x="5" y="23"/>
                  </a:lnTo>
                  <a:lnTo>
                    <a:pt x="17" y="11"/>
                  </a:lnTo>
                  <a:lnTo>
                    <a:pt x="35" y="3"/>
                  </a:lnTo>
                  <a:lnTo>
                    <a:pt x="55" y="0"/>
                  </a:lnTo>
                  <a:lnTo>
                    <a:pt x="78" y="3"/>
                  </a:lnTo>
                  <a:lnTo>
                    <a:pt x="95" y="11"/>
                  </a:lnTo>
                  <a:lnTo>
                    <a:pt x="108" y="23"/>
                  </a:lnTo>
                  <a:lnTo>
                    <a:pt x="113" y="37"/>
                  </a:lnTo>
                  <a:lnTo>
                    <a:pt x="108" y="51"/>
                  </a:lnTo>
                  <a:lnTo>
                    <a:pt x="95" y="63"/>
                  </a:lnTo>
                  <a:lnTo>
                    <a:pt x="78" y="71"/>
                  </a:lnTo>
                  <a:lnTo>
                    <a:pt x="55" y="7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31"/>
            <p:cNvSpPr>
              <a:spLocks/>
            </p:cNvSpPr>
            <p:nvPr/>
          </p:nvSpPr>
          <p:spPr bwMode="auto">
            <a:xfrm>
              <a:off x="2055" y="1407"/>
              <a:ext cx="116" cy="73"/>
            </a:xfrm>
            <a:custGeom>
              <a:avLst/>
              <a:gdLst>
                <a:gd name="T0" fmla="*/ 58 w 116"/>
                <a:gd name="T1" fmla="*/ 73 h 73"/>
                <a:gd name="T2" fmla="*/ 35 w 116"/>
                <a:gd name="T3" fmla="*/ 70 h 73"/>
                <a:gd name="T4" fmla="*/ 18 w 116"/>
                <a:gd name="T5" fmla="*/ 62 h 73"/>
                <a:gd name="T6" fmla="*/ 5 w 116"/>
                <a:gd name="T7" fmla="*/ 51 h 73"/>
                <a:gd name="T8" fmla="*/ 0 w 116"/>
                <a:gd name="T9" fmla="*/ 36 h 73"/>
                <a:gd name="T10" fmla="*/ 5 w 116"/>
                <a:gd name="T11" fmla="*/ 22 h 73"/>
                <a:gd name="T12" fmla="*/ 18 w 116"/>
                <a:gd name="T13" fmla="*/ 11 h 73"/>
                <a:gd name="T14" fmla="*/ 35 w 116"/>
                <a:gd name="T15" fmla="*/ 3 h 73"/>
                <a:gd name="T16" fmla="*/ 58 w 116"/>
                <a:gd name="T17" fmla="*/ 0 h 73"/>
                <a:gd name="T18" fmla="*/ 81 w 116"/>
                <a:gd name="T19" fmla="*/ 3 h 73"/>
                <a:gd name="T20" fmla="*/ 98 w 116"/>
                <a:gd name="T21" fmla="*/ 11 h 73"/>
                <a:gd name="T22" fmla="*/ 111 w 116"/>
                <a:gd name="T23" fmla="*/ 22 h 73"/>
                <a:gd name="T24" fmla="*/ 116 w 116"/>
                <a:gd name="T25" fmla="*/ 36 h 73"/>
                <a:gd name="T26" fmla="*/ 111 w 116"/>
                <a:gd name="T27" fmla="*/ 51 h 73"/>
                <a:gd name="T28" fmla="*/ 98 w 116"/>
                <a:gd name="T29" fmla="*/ 62 h 73"/>
                <a:gd name="T30" fmla="*/ 81 w 116"/>
                <a:gd name="T31" fmla="*/ 70 h 73"/>
                <a:gd name="T32" fmla="*/ 58 w 116"/>
                <a:gd name="T33" fmla="*/ 73 h 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6"/>
                <a:gd name="T52" fmla="*/ 0 h 73"/>
                <a:gd name="T53" fmla="*/ 116 w 116"/>
                <a:gd name="T54" fmla="*/ 73 h 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6" h="73">
                  <a:moveTo>
                    <a:pt x="58" y="73"/>
                  </a:moveTo>
                  <a:lnTo>
                    <a:pt x="35" y="70"/>
                  </a:lnTo>
                  <a:lnTo>
                    <a:pt x="18" y="62"/>
                  </a:lnTo>
                  <a:lnTo>
                    <a:pt x="5" y="51"/>
                  </a:lnTo>
                  <a:lnTo>
                    <a:pt x="0" y="36"/>
                  </a:lnTo>
                  <a:lnTo>
                    <a:pt x="5" y="22"/>
                  </a:lnTo>
                  <a:lnTo>
                    <a:pt x="18" y="11"/>
                  </a:lnTo>
                  <a:lnTo>
                    <a:pt x="35" y="3"/>
                  </a:lnTo>
                  <a:lnTo>
                    <a:pt x="58" y="0"/>
                  </a:lnTo>
                  <a:lnTo>
                    <a:pt x="81" y="3"/>
                  </a:lnTo>
                  <a:lnTo>
                    <a:pt x="98" y="11"/>
                  </a:lnTo>
                  <a:lnTo>
                    <a:pt x="111" y="22"/>
                  </a:lnTo>
                  <a:lnTo>
                    <a:pt x="116" y="36"/>
                  </a:lnTo>
                  <a:lnTo>
                    <a:pt x="111" y="51"/>
                  </a:lnTo>
                  <a:lnTo>
                    <a:pt x="98" y="62"/>
                  </a:lnTo>
                  <a:lnTo>
                    <a:pt x="81" y="70"/>
                  </a:lnTo>
                  <a:lnTo>
                    <a:pt x="58" y="73"/>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32"/>
            <p:cNvSpPr>
              <a:spLocks/>
            </p:cNvSpPr>
            <p:nvPr/>
          </p:nvSpPr>
          <p:spPr bwMode="auto">
            <a:xfrm>
              <a:off x="1730" y="1224"/>
              <a:ext cx="114" cy="74"/>
            </a:xfrm>
            <a:custGeom>
              <a:avLst/>
              <a:gdLst>
                <a:gd name="T0" fmla="*/ 58 w 114"/>
                <a:gd name="T1" fmla="*/ 74 h 74"/>
                <a:gd name="T2" fmla="*/ 35 w 114"/>
                <a:gd name="T3" fmla="*/ 71 h 74"/>
                <a:gd name="T4" fmla="*/ 18 w 114"/>
                <a:gd name="T5" fmla="*/ 63 h 74"/>
                <a:gd name="T6" fmla="*/ 5 w 114"/>
                <a:gd name="T7" fmla="*/ 51 h 74"/>
                <a:gd name="T8" fmla="*/ 0 w 114"/>
                <a:gd name="T9" fmla="*/ 37 h 74"/>
                <a:gd name="T10" fmla="*/ 5 w 114"/>
                <a:gd name="T11" fmla="*/ 23 h 74"/>
                <a:gd name="T12" fmla="*/ 18 w 114"/>
                <a:gd name="T13" fmla="*/ 11 h 74"/>
                <a:gd name="T14" fmla="*/ 35 w 114"/>
                <a:gd name="T15" fmla="*/ 3 h 74"/>
                <a:gd name="T16" fmla="*/ 58 w 114"/>
                <a:gd name="T17" fmla="*/ 0 h 74"/>
                <a:gd name="T18" fmla="*/ 81 w 114"/>
                <a:gd name="T19" fmla="*/ 3 h 74"/>
                <a:gd name="T20" fmla="*/ 98 w 114"/>
                <a:gd name="T21" fmla="*/ 11 h 74"/>
                <a:gd name="T22" fmla="*/ 108 w 114"/>
                <a:gd name="T23" fmla="*/ 23 h 74"/>
                <a:gd name="T24" fmla="*/ 114 w 114"/>
                <a:gd name="T25" fmla="*/ 37 h 74"/>
                <a:gd name="T26" fmla="*/ 108 w 114"/>
                <a:gd name="T27" fmla="*/ 51 h 74"/>
                <a:gd name="T28" fmla="*/ 98 w 114"/>
                <a:gd name="T29" fmla="*/ 63 h 74"/>
                <a:gd name="T30" fmla="*/ 81 w 114"/>
                <a:gd name="T31" fmla="*/ 71 h 74"/>
                <a:gd name="T32" fmla="*/ 58 w 114"/>
                <a:gd name="T33" fmla="*/ 74 h 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4"/>
                <a:gd name="T52" fmla="*/ 0 h 74"/>
                <a:gd name="T53" fmla="*/ 114 w 114"/>
                <a:gd name="T54" fmla="*/ 74 h 7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4" h="74">
                  <a:moveTo>
                    <a:pt x="58" y="74"/>
                  </a:moveTo>
                  <a:lnTo>
                    <a:pt x="35" y="71"/>
                  </a:lnTo>
                  <a:lnTo>
                    <a:pt x="18" y="63"/>
                  </a:lnTo>
                  <a:lnTo>
                    <a:pt x="5" y="51"/>
                  </a:lnTo>
                  <a:lnTo>
                    <a:pt x="0" y="37"/>
                  </a:lnTo>
                  <a:lnTo>
                    <a:pt x="5" y="23"/>
                  </a:lnTo>
                  <a:lnTo>
                    <a:pt x="18" y="11"/>
                  </a:lnTo>
                  <a:lnTo>
                    <a:pt x="35" y="3"/>
                  </a:lnTo>
                  <a:lnTo>
                    <a:pt x="58" y="0"/>
                  </a:lnTo>
                  <a:lnTo>
                    <a:pt x="81" y="3"/>
                  </a:lnTo>
                  <a:lnTo>
                    <a:pt x="98" y="11"/>
                  </a:lnTo>
                  <a:lnTo>
                    <a:pt x="108" y="23"/>
                  </a:lnTo>
                  <a:lnTo>
                    <a:pt x="114" y="37"/>
                  </a:lnTo>
                  <a:lnTo>
                    <a:pt x="108" y="51"/>
                  </a:lnTo>
                  <a:lnTo>
                    <a:pt x="98" y="63"/>
                  </a:lnTo>
                  <a:lnTo>
                    <a:pt x="81" y="71"/>
                  </a:lnTo>
                  <a:lnTo>
                    <a:pt x="58" y="7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33"/>
            <p:cNvSpPr>
              <a:spLocks/>
            </p:cNvSpPr>
            <p:nvPr/>
          </p:nvSpPr>
          <p:spPr bwMode="auto">
            <a:xfrm>
              <a:off x="2616" y="1407"/>
              <a:ext cx="114" cy="73"/>
            </a:xfrm>
            <a:custGeom>
              <a:avLst/>
              <a:gdLst>
                <a:gd name="T0" fmla="*/ 56 w 114"/>
                <a:gd name="T1" fmla="*/ 73 h 73"/>
                <a:gd name="T2" fmla="*/ 36 w 114"/>
                <a:gd name="T3" fmla="*/ 70 h 73"/>
                <a:gd name="T4" fmla="*/ 18 w 114"/>
                <a:gd name="T5" fmla="*/ 62 h 73"/>
                <a:gd name="T6" fmla="*/ 5 w 114"/>
                <a:gd name="T7" fmla="*/ 51 h 73"/>
                <a:gd name="T8" fmla="*/ 0 w 114"/>
                <a:gd name="T9" fmla="*/ 36 h 73"/>
                <a:gd name="T10" fmla="*/ 5 w 114"/>
                <a:gd name="T11" fmla="*/ 22 h 73"/>
                <a:gd name="T12" fmla="*/ 18 w 114"/>
                <a:gd name="T13" fmla="*/ 11 h 73"/>
                <a:gd name="T14" fmla="*/ 36 w 114"/>
                <a:gd name="T15" fmla="*/ 3 h 73"/>
                <a:gd name="T16" fmla="*/ 56 w 114"/>
                <a:gd name="T17" fmla="*/ 0 h 73"/>
                <a:gd name="T18" fmla="*/ 78 w 114"/>
                <a:gd name="T19" fmla="*/ 3 h 73"/>
                <a:gd name="T20" fmla="*/ 96 w 114"/>
                <a:gd name="T21" fmla="*/ 11 h 73"/>
                <a:gd name="T22" fmla="*/ 109 w 114"/>
                <a:gd name="T23" fmla="*/ 22 h 73"/>
                <a:gd name="T24" fmla="*/ 114 w 114"/>
                <a:gd name="T25" fmla="*/ 36 h 73"/>
                <a:gd name="T26" fmla="*/ 109 w 114"/>
                <a:gd name="T27" fmla="*/ 51 h 73"/>
                <a:gd name="T28" fmla="*/ 96 w 114"/>
                <a:gd name="T29" fmla="*/ 62 h 73"/>
                <a:gd name="T30" fmla="*/ 78 w 114"/>
                <a:gd name="T31" fmla="*/ 70 h 73"/>
                <a:gd name="T32" fmla="*/ 56 w 114"/>
                <a:gd name="T33" fmla="*/ 73 h 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4"/>
                <a:gd name="T52" fmla="*/ 0 h 73"/>
                <a:gd name="T53" fmla="*/ 114 w 114"/>
                <a:gd name="T54" fmla="*/ 73 h 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4" h="73">
                  <a:moveTo>
                    <a:pt x="56" y="73"/>
                  </a:moveTo>
                  <a:lnTo>
                    <a:pt x="36" y="70"/>
                  </a:lnTo>
                  <a:lnTo>
                    <a:pt x="18" y="62"/>
                  </a:lnTo>
                  <a:lnTo>
                    <a:pt x="5" y="51"/>
                  </a:lnTo>
                  <a:lnTo>
                    <a:pt x="0" y="36"/>
                  </a:lnTo>
                  <a:lnTo>
                    <a:pt x="5" y="22"/>
                  </a:lnTo>
                  <a:lnTo>
                    <a:pt x="18" y="11"/>
                  </a:lnTo>
                  <a:lnTo>
                    <a:pt x="36" y="3"/>
                  </a:lnTo>
                  <a:lnTo>
                    <a:pt x="56" y="0"/>
                  </a:lnTo>
                  <a:lnTo>
                    <a:pt x="78" y="3"/>
                  </a:lnTo>
                  <a:lnTo>
                    <a:pt x="96" y="11"/>
                  </a:lnTo>
                  <a:lnTo>
                    <a:pt x="109" y="22"/>
                  </a:lnTo>
                  <a:lnTo>
                    <a:pt x="114" y="36"/>
                  </a:lnTo>
                  <a:lnTo>
                    <a:pt x="109" y="51"/>
                  </a:lnTo>
                  <a:lnTo>
                    <a:pt x="96" y="62"/>
                  </a:lnTo>
                  <a:lnTo>
                    <a:pt x="78" y="70"/>
                  </a:lnTo>
                  <a:lnTo>
                    <a:pt x="56" y="73"/>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34"/>
            <p:cNvSpPr>
              <a:spLocks/>
            </p:cNvSpPr>
            <p:nvPr/>
          </p:nvSpPr>
          <p:spPr bwMode="auto">
            <a:xfrm>
              <a:off x="2292" y="1224"/>
              <a:ext cx="113" cy="74"/>
            </a:xfrm>
            <a:custGeom>
              <a:avLst/>
              <a:gdLst>
                <a:gd name="T0" fmla="*/ 55 w 113"/>
                <a:gd name="T1" fmla="*/ 74 h 74"/>
                <a:gd name="T2" fmla="*/ 35 w 113"/>
                <a:gd name="T3" fmla="*/ 71 h 74"/>
                <a:gd name="T4" fmla="*/ 17 w 113"/>
                <a:gd name="T5" fmla="*/ 63 h 74"/>
                <a:gd name="T6" fmla="*/ 5 w 113"/>
                <a:gd name="T7" fmla="*/ 51 h 74"/>
                <a:gd name="T8" fmla="*/ 0 w 113"/>
                <a:gd name="T9" fmla="*/ 37 h 74"/>
                <a:gd name="T10" fmla="*/ 5 w 113"/>
                <a:gd name="T11" fmla="*/ 23 h 74"/>
                <a:gd name="T12" fmla="*/ 17 w 113"/>
                <a:gd name="T13" fmla="*/ 11 h 74"/>
                <a:gd name="T14" fmla="*/ 35 w 113"/>
                <a:gd name="T15" fmla="*/ 3 h 74"/>
                <a:gd name="T16" fmla="*/ 55 w 113"/>
                <a:gd name="T17" fmla="*/ 0 h 74"/>
                <a:gd name="T18" fmla="*/ 78 w 113"/>
                <a:gd name="T19" fmla="*/ 3 h 74"/>
                <a:gd name="T20" fmla="*/ 95 w 113"/>
                <a:gd name="T21" fmla="*/ 11 h 74"/>
                <a:gd name="T22" fmla="*/ 108 w 113"/>
                <a:gd name="T23" fmla="*/ 23 h 74"/>
                <a:gd name="T24" fmla="*/ 113 w 113"/>
                <a:gd name="T25" fmla="*/ 37 h 74"/>
                <a:gd name="T26" fmla="*/ 108 w 113"/>
                <a:gd name="T27" fmla="*/ 51 h 74"/>
                <a:gd name="T28" fmla="*/ 95 w 113"/>
                <a:gd name="T29" fmla="*/ 63 h 74"/>
                <a:gd name="T30" fmla="*/ 78 w 113"/>
                <a:gd name="T31" fmla="*/ 71 h 74"/>
                <a:gd name="T32" fmla="*/ 55 w 113"/>
                <a:gd name="T33" fmla="*/ 74 h 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3"/>
                <a:gd name="T52" fmla="*/ 0 h 74"/>
                <a:gd name="T53" fmla="*/ 113 w 113"/>
                <a:gd name="T54" fmla="*/ 74 h 7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3" h="74">
                  <a:moveTo>
                    <a:pt x="55" y="74"/>
                  </a:moveTo>
                  <a:lnTo>
                    <a:pt x="35" y="71"/>
                  </a:lnTo>
                  <a:lnTo>
                    <a:pt x="17" y="63"/>
                  </a:lnTo>
                  <a:lnTo>
                    <a:pt x="5" y="51"/>
                  </a:lnTo>
                  <a:lnTo>
                    <a:pt x="0" y="37"/>
                  </a:lnTo>
                  <a:lnTo>
                    <a:pt x="5" y="23"/>
                  </a:lnTo>
                  <a:lnTo>
                    <a:pt x="17" y="11"/>
                  </a:lnTo>
                  <a:lnTo>
                    <a:pt x="35" y="3"/>
                  </a:lnTo>
                  <a:lnTo>
                    <a:pt x="55" y="0"/>
                  </a:lnTo>
                  <a:lnTo>
                    <a:pt x="78" y="3"/>
                  </a:lnTo>
                  <a:lnTo>
                    <a:pt x="95" y="11"/>
                  </a:lnTo>
                  <a:lnTo>
                    <a:pt x="108" y="23"/>
                  </a:lnTo>
                  <a:lnTo>
                    <a:pt x="113" y="37"/>
                  </a:lnTo>
                  <a:lnTo>
                    <a:pt x="108" y="51"/>
                  </a:lnTo>
                  <a:lnTo>
                    <a:pt x="95" y="63"/>
                  </a:lnTo>
                  <a:lnTo>
                    <a:pt x="78" y="71"/>
                  </a:lnTo>
                  <a:lnTo>
                    <a:pt x="55" y="7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35"/>
            <p:cNvSpPr>
              <a:spLocks/>
            </p:cNvSpPr>
            <p:nvPr/>
          </p:nvSpPr>
          <p:spPr bwMode="auto">
            <a:xfrm>
              <a:off x="3253" y="1407"/>
              <a:ext cx="113" cy="73"/>
            </a:xfrm>
            <a:custGeom>
              <a:avLst/>
              <a:gdLst>
                <a:gd name="T0" fmla="*/ 58 w 113"/>
                <a:gd name="T1" fmla="*/ 73 h 73"/>
                <a:gd name="T2" fmla="*/ 35 w 113"/>
                <a:gd name="T3" fmla="*/ 70 h 73"/>
                <a:gd name="T4" fmla="*/ 18 w 113"/>
                <a:gd name="T5" fmla="*/ 62 h 73"/>
                <a:gd name="T6" fmla="*/ 5 w 113"/>
                <a:gd name="T7" fmla="*/ 51 h 73"/>
                <a:gd name="T8" fmla="*/ 0 w 113"/>
                <a:gd name="T9" fmla="*/ 36 h 73"/>
                <a:gd name="T10" fmla="*/ 5 w 113"/>
                <a:gd name="T11" fmla="*/ 22 h 73"/>
                <a:gd name="T12" fmla="*/ 18 w 113"/>
                <a:gd name="T13" fmla="*/ 11 h 73"/>
                <a:gd name="T14" fmla="*/ 35 w 113"/>
                <a:gd name="T15" fmla="*/ 3 h 73"/>
                <a:gd name="T16" fmla="*/ 58 w 113"/>
                <a:gd name="T17" fmla="*/ 0 h 73"/>
                <a:gd name="T18" fmla="*/ 81 w 113"/>
                <a:gd name="T19" fmla="*/ 3 h 73"/>
                <a:gd name="T20" fmla="*/ 98 w 113"/>
                <a:gd name="T21" fmla="*/ 11 h 73"/>
                <a:gd name="T22" fmla="*/ 108 w 113"/>
                <a:gd name="T23" fmla="*/ 22 h 73"/>
                <a:gd name="T24" fmla="*/ 113 w 113"/>
                <a:gd name="T25" fmla="*/ 36 h 73"/>
                <a:gd name="T26" fmla="*/ 108 w 113"/>
                <a:gd name="T27" fmla="*/ 51 h 73"/>
                <a:gd name="T28" fmla="*/ 98 w 113"/>
                <a:gd name="T29" fmla="*/ 62 h 73"/>
                <a:gd name="T30" fmla="*/ 81 w 113"/>
                <a:gd name="T31" fmla="*/ 70 h 73"/>
                <a:gd name="T32" fmla="*/ 58 w 113"/>
                <a:gd name="T33" fmla="*/ 73 h 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3"/>
                <a:gd name="T52" fmla="*/ 0 h 73"/>
                <a:gd name="T53" fmla="*/ 113 w 113"/>
                <a:gd name="T54" fmla="*/ 73 h 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3" h="73">
                  <a:moveTo>
                    <a:pt x="58" y="73"/>
                  </a:moveTo>
                  <a:lnTo>
                    <a:pt x="35" y="70"/>
                  </a:lnTo>
                  <a:lnTo>
                    <a:pt x="18" y="62"/>
                  </a:lnTo>
                  <a:lnTo>
                    <a:pt x="5" y="51"/>
                  </a:lnTo>
                  <a:lnTo>
                    <a:pt x="0" y="36"/>
                  </a:lnTo>
                  <a:lnTo>
                    <a:pt x="5" y="22"/>
                  </a:lnTo>
                  <a:lnTo>
                    <a:pt x="18" y="11"/>
                  </a:lnTo>
                  <a:lnTo>
                    <a:pt x="35" y="3"/>
                  </a:lnTo>
                  <a:lnTo>
                    <a:pt x="58" y="0"/>
                  </a:lnTo>
                  <a:lnTo>
                    <a:pt x="81" y="3"/>
                  </a:lnTo>
                  <a:lnTo>
                    <a:pt x="98" y="11"/>
                  </a:lnTo>
                  <a:lnTo>
                    <a:pt x="108" y="22"/>
                  </a:lnTo>
                  <a:lnTo>
                    <a:pt x="113" y="36"/>
                  </a:lnTo>
                  <a:lnTo>
                    <a:pt x="108" y="51"/>
                  </a:lnTo>
                  <a:lnTo>
                    <a:pt x="98" y="62"/>
                  </a:lnTo>
                  <a:lnTo>
                    <a:pt x="81" y="70"/>
                  </a:lnTo>
                  <a:lnTo>
                    <a:pt x="58" y="73"/>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Freeform 36"/>
            <p:cNvSpPr>
              <a:spLocks/>
            </p:cNvSpPr>
            <p:nvPr/>
          </p:nvSpPr>
          <p:spPr bwMode="auto">
            <a:xfrm>
              <a:off x="2928" y="1224"/>
              <a:ext cx="114" cy="74"/>
            </a:xfrm>
            <a:custGeom>
              <a:avLst/>
              <a:gdLst>
                <a:gd name="T0" fmla="*/ 56 w 114"/>
                <a:gd name="T1" fmla="*/ 74 h 74"/>
                <a:gd name="T2" fmla="*/ 36 w 114"/>
                <a:gd name="T3" fmla="*/ 71 h 74"/>
                <a:gd name="T4" fmla="*/ 18 w 114"/>
                <a:gd name="T5" fmla="*/ 63 h 74"/>
                <a:gd name="T6" fmla="*/ 5 w 114"/>
                <a:gd name="T7" fmla="*/ 51 h 74"/>
                <a:gd name="T8" fmla="*/ 0 w 114"/>
                <a:gd name="T9" fmla="*/ 37 h 74"/>
                <a:gd name="T10" fmla="*/ 5 w 114"/>
                <a:gd name="T11" fmla="*/ 23 h 74"/>
                <a:gd name="T12" fmla="*/ 18 w 114"/>
                <a:gd name="T13" fmla="*/ 11 h 74"/>
                <a:gd name="T14" fmla="*/ 36 w 114"/>
                <a:gd name="T15" fmla="*/ 3 h 74"/>
                <a:gd name="T16" fmla="*/ 56 w 114"/>
                <a:gd name="T17" fmla="*/ 0 h 74"/>
                <a:gd name="T18" fmla="*/ 78 w 114"/>
                <a:gd name="T19" fmla="*/ 3 h 74"/>
                <a:gd name="T20" fmla="*/ 96 w 114"/>
                <a:gd name="T21" fmla="*/ 11 h 74"/>
                <a:gd name="T22" fmla="*/ 109 w 114"/>
                <a:gd name="T23" fmla="*/ 23 h 74"/>
                <a:gd name="T24" fmla="*/ 114 w 114"/>
                <a:gd name="T25" fmla="*/ 37 h 74"/>
                <a:gd name="T26" fmla="*/ 109 w 114"/>
                <a:gd name="T27" fmla="*/ 51 h 74"/>
                <a:gd name="T28" fmla="*/ 96 w 114"/>
                <a:gd name="T29" fmla="*/ 63 h 74"/>
                <a:gd name="T30" fmla="*/ 78 w 114"/>
                <a:gd name="T31" fmla="*/ 71 h 74"/>
                <a:gd name="T32" fmla="*/ 56 w 114"/>
                <a:gd name="T33" fmla="*/ 74 h 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4"/>
                <a:gd name="T52" fmla="*/ 0 h 74"/>
                <a:gd name="T53" fmla="*/ 114 w 114"/>
                <a:gd name="T54" fmla="*/ 74 h 7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4" h="74">
                  <a:moveTo>
                    <a:pt x="56" y="74"/>
                  </a:moveTo>
                  <a:lnTo>
                    <a:pt x="36" y="71"/>
                  </a:lnTo>
                  <a:lnTo>
                    <a:pt x="18" y="63"/>
                  </a:lnTo>
                  <a:lnTo>
                    <a:pt x="5" y="51"/>
                  </a:lnTo>
                  <a:lnTo>
                    <a:pt x="0" y="37"/>
                  </a:lnTo>
                  <a:lnTo>
                    <a:pt x="5" y="23"/>
                  </a:lnTo>
                  <a:lnTo>
                    <a:pt x="18" y="11"/>
                  </a:lnTo>
                  <a:lnTo>
                    <a:pt x="36" y="3"/>
                  </a:lnTo>
                  <a:lnTo>
                    <a:pt x="56" y="0"/>
                  </a:lnTo>
                  <a:lnTo>
                    <a:pt x="78" y="3"/>
                  </a:lnTo>
                  <a:lnTo>
                    <a:pt x="96" y="11"/>
                  </a:lnTo>
                  <a:lnTo>
                    <a:pt x="109" y="23"/>
                  </a:lnTo>
                  <a:lnTo>
                    <a:pt x="114" y="37"/>
                  </a:lnTo>
                  <a:lnTo>
                    <a:pt x="109" y="51"/>
                  </a:lnTo>
                  <a:lnTo>
                    <a:pt x="96" y="63"/>
                  </a:lnTo>
                  <a:lnTo>
                    <a:pt x="78" y="71"/>
                  </a:lnTo>
                  <a:lnTo>
                    <a:pt x="56" y="7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37"/>
            <p:cNvSpPr>
              <a:spLocks/>
            </p:cNvSpPr>
            <p:nvPr/>
          </p:nvSpPr>
          <p:spPr bwMode="auto">
            <a:xfrm>
              <a:off x="3812" y="1407"/>
              <a:ext cx="116" cy="73"/>
            </a:xfrm>
            <a:custGeom>
              <a:avLst/>
              <a:gdLst>
                <a:gd name="T0" fmla="*/ 58 w 116"/>
                <a:gd name="T1" fmla="*/ 73 h 73"/>
                <a:gd name="T2" fmla="*/ 35 w 116"/>
                <a:gd name="T3" fmla="*/ 70 h 73"/>
                <a:gd name="T4" fmla="*/ 18 w 116"/>
                <a:gd name="T5" fmla="*/ 62 h 73"/>
                <a:gd name="T6" fmla="*/ 5 w 116"/>
                <a:gd name="T7" fmla="*/ 51 h 73"/>
                <a:gd name="T8" fmla="*/ 0 w 116"/>
                <a:gd name="T9" fmla="*/ 36 h 73"/>
                <a:gd name="T10" fmla="*/ 5 w 116"/>
                <a:gd name="T11" fmla="*/ 22 h 73"/>
                <a:gd name="T12" fmla="*/ 18 w 116"/>
                <a:gd name="T13" fmla="*/ 11 h 73"/>
                <a:gd name="T14" fmla="*/ 35 w 116"/>
                <a:gd name="T15" fmla="*/ 3 h 73"/>
                <a:gd name="T16" fmla="*/ 58 w 116"/>
                <a:gd name="T17" fmla="*/ 0 h 73"/>
                <a:gd name="T18" fmla="*/ 81 w 116"/>
                <a:gd name="T19" fmla="*/ 3 h 73"/>
                <a:gd name="T20" fmla="*/ 98 w 116"/>
                <a:gd name="T21" fmla="*/ 11 h 73"/>
                <a:gd name="T22" fmla="*/ 111 w 116"/>
                <a:gd name="T23" fmla="*/ 22 h 73"/>
                <a:gd name="T24" fmla="*/ 116 w 116"/>
                <a:gd name="T25" fmla="*/ 36 h 73"/>
                <a:gd name="T26" fmla="*/ 111 w 116"/>
                <a:gd name="T27" fmla="*/ 51 h 73"/>
                <a:gd name="T28" fmla="*/ 98 w 116"/>
                <a:gd name="T29" fmla="*/ 62 h 73"/>
                <a:gd name="T30" fmla="*/ 81 w 116"/>
                <a:gd name="T31" fmla="*/ 70 h 73"/>
                <a:gd name="T32" fmla="*/ 58 w 116"/>
                <a:gd name="T33" fmla="*/ 73 h 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6"/>
                <a:gd name="T52" fmla="*/ 0 h 73"/>
                <a:gd name="T53" fmla="*/ 116 w 116"/>
                <a:gd name="T54" fmla="*/ 73 h 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6" h="73">
                  <a:moveTo>
                    <a:pt x="58" y="73"/>
                  </a:moveTo>
                  <a:lnTo>
                    <a:pt x="35" y="70"/>
                  </a:lnTo>
                  <a:lnTo>
                    <a:pt x="18" y="62"/>
                  </a:lnTo>
                  <a:lnTo>
                    <a:pt x="5" y="51"/>
                  </a:lnTo>
                  <a:lnTo>
                    <a:pt x="0" y="36"/>
                  </a:lnTo>
                  <a:lnTo>
                    <a:pt x="5" y="22"/>
                  </a:lnTo>
                  <a:lnTo>
                    <a:pt x="18" y="11"/>
                  </a:lnTo>
                  <a:lnTo>
                    <a:pt x="35" y="3"/>
                  </a:lnTo>
                  <a:lnTo>
                    <a:pt x="58" y="0"/>
                  </a:lnTo>
                  <a:lnTo>
                    <a:pt x="81" y="3"/>
                  </a:lnTo>
                  <a:lnTo>
                    <a:pt x="98" y="11"/>
                  </a:lnTo>
                  <a:lnTo>
                    <a:pt x="111" y="22"/>
                  </a:lnTo>
                  <a:lnTo>
                    <a:pt x="116" y="36"/>
                  </a:lnTo>
                  <a:lnTo>
                    <a:pt x="111" y="51"/>
                  </a:lnTo>
                  <a:lnTo>
                    <a:pt x="98" y="62"/>
                  </a:lnTo>
                  <a:lnTo>
                    <a:pt x="81" y="70"/>
                  </a:lnTo>
                  <a:lnTo>
                    <a:pt x="58" y="73"/>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38"/>
            <p:cNvSpPr>
              <a:spLocks/>
            </p:cNvSpPr>
            <p:nvPr/>
          </p:nvSpPr>
          <p:spPr bwMode="auto">
            <a:xfrm>
              <a:off x="3487" y="1224"/>
              <a:ext cx="114" cy="74"/>
            </a:xfrm>
            <a:custGeom>
              <a:avLst/>
              <a:gdLst>
                <a:gd name="T0" fmla="*/ 58 w 114"/>
                <a:gd name="T1" fmla="*/ 74 h 74"/>
                <a:gd name="T2" fmla="*/ 36 w 114"/>
                <a:gd name="T3" fmla="*/ 71 h 74"/>
                <a:gd name="T4" fmla="*/ 18 w 114"/>
                <a:gd name="T5" fmla="*/ 63 h 74"/>
                <a:gd name="T6" fmla="*/ 5 w 114"/>
                <a:gd name="T7" fmla="*/ 51 h 74"/>
                <a:gd name="T8" fmla="*/ 0 w 114"/>
                <a:gd name="T9" fmla="*/ 37 h 74"/>
                <a:gd name="T10" fmla="*/ 5 w 114"/>
                <a:gd name="T11" fmla="*/ 23 h 74"/>
                <a:gd name="T12" fmla="*/ 18 w 114"/>
                <a:gd name="T13" fmla="*/ 11 h 74"/>
                <a:gd name="T14" fmla="*/ 36 w 114"/>
                <a:gd name="T15" fmla="*/ 3 h 74"/>
                <a:gd name="T16" fmla="*/ 58 w 114"/>
                <a:gd name="T17" fmla="*/ 0 h 74"/>
                <a:gd name="T18" fmla="*/ 81 w 114"/>
                <a:gd name="T19" fmla="*/ 3 h 74"/>
                <a:gd name="T20" fmla="*/ 98 w 114"/>
                <a:gd name="T21" fmla="*/ 11 h 74"/>
                <a:gd name="T22" fmla="*/ 109 w 114"/>
                <a:gd name="T23" fmla="*/ 23 h 74"/>
                <a:gd name="T24" fmla="*/ 114 w 114"/>
                <a:gd name="T25" fmla="*/ 37 h 74"/>
                <a:gd name="T26" fmla="*/ 109 w 114"/>
                <a:gd name="T27" fmla="*/ 51 h 74"/>
                <a:gd name="T28" fmla="*/ 98 w 114"/>
                <a:gd name="T29" fmla="*/ 63 h 74"/>
                <a:gd name="T30" fmla="*/ 81 w 114"/>
                <a:gd name="T31" fmla="*/ 71 h 74"/>
                <a:gd name="T32" fmla="*/ 58 w 114"/>
                <a:gd name="T33" fmla="*/ 74 h 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4"/>
                <a:gd name="T52" fmla="*/ 0 h 74"/>
                <a:gd name="T53" fmla="*/ 114 w 114"/>
                <a:gd name="T54" fmla="*/ 74 h 7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4" h="74">
                  <a:moveTo>
                    <a:pt x="58" y="74"/>
                  </a:moveTo>
                  <a:lnTo>
                    <a:pt x="36" y="71"/>
                  </a:lnTo>
                  <a:lnTo>
                    <a:pt x="18" y="63"/>
                  </a:lnTo>
                  <a:lnTo>
                    <a:pt x="5" y="51"/>
                  </a:lnTo>
                  <a:lnTo>
                    <a:pt x="0" y="37"/>
                  </a:lnTo>
                  <a:lnTo>
                    <a:pt x="5" y="23"/>
                  </a:lnTo>
                  <a:lnTo>
                    <a:pt x="18" y="11"/>
                  </a:lnTo>
                  <a:lnTo>
                    <a:pt x="36" y="3"/>
                  </a:lnTo>
                  <a:lnTo>
                    <a:pt x="58" y="0"/>
                  </a:lnTo>
                  <a:lnTo>
                    <a:pt x="81" y="3"/>
                  </a:lnTo>
                  <a:lnTo>
                    <a:pt x="98" y="11"/>
                  </a:lnTo>
                  <a:lnTo>
                    <a:pt x="109" y="23"/>
                  </a:lnTo>
                  <a:lnTo>
                    <a:pt x="114" y="37"/>
                  </a:lnTo>
                  <a:lnTo>
                    <a:pt x="109" y="51"/>
                  </a:lnTo>
                  <a:lnTo>
                    <a:pt x="98" y="63"/>
                  </a:lnTo>
                  <a:lnTo>
                    <a:pt x="81" y="71"/>
                  </a:lnTo>
                  <a:lnTo>
                    <a:pt x="58" y="7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39"/>
            <p:cNvSpPr>
              <a:spLocks/>
            </p:cNvSpPr>
            <p:nvPr/>
          </p:nvSpPr>
          <p:spPr bwMode="auto">
            <a:xfrm>
              <a:off x="4086" y="1224"/>
              <a:ext cx="114" cy="74"/>
            </a:xfrm>
            <a:custGeom>
              <a:avLst/>
              <a:gdLst>
                <a:gd name="T0" fmla="*/ 56 w 114"/>
                <a:gd name="T1" fmla="*/ 74 h 74"/>
                <a:gd name="T2" fmla="*/ 36 w 114"/>
                <a:gd name="T3" fmla="*/ 71 h 74"/>
                <a:gd name="T4" fmla="*/ 18 w 114"/>
                <a:gd name="T5" fmla="*/ 63 h 74"/>
                <a:gd name="T6" fmla="*/ 5 w 114"/>
                <a:gd name="T7" fmla="*/ 51 h 74"/>
                <a:gd name="T8" fmla="*/ 0 w 114"/>
                <a:gd name="T9" fmla="*/ 37 h 74"/>
                <a:gd name="T10" fmla="*/ 5 w 114"/>
                <a:gd name="T11" fmla="*/ 23 h 74"/>
                <a:gd name="T12" fmla="*/ 18 w 114"/>
                <a:gd name="T13" fmla="*/ 11 h 74"/>
                <a:gd name="T14" fmla="*/ 36 w 114"/>
                <a:gd name="T15" fmla="*/ 3 h 74"/>
                <a:gd name="T16" fmla="*/ 56 w 114"/>
                <a:gd name="T17" fmla="*/ 0 h 74"/>
                <a:gd name="T18" fmla="*/ 78 w 114"/>
                <a:gd name="T19" fmla="*/ 3 h 74"/>
                <a:gd name="T20" fmla="*/ 96 w 114"/>
                <a:gd name="T21" fmla="*/ 11 h 74"/>
                <a:gd name="T22" fmla="*/ 109 w 114"/>
                <a:gd name="T23" fmla="*/ 23 h 74"/>
                <a:gd name="T24" fmla="*/ 114 w 114"/>
                <a:gd name="T25" fmla="*/ 37 h 74"/>
                <a:gd name="T26" fmla="*/ 109 w 114"/>
                <a:gd name="T27" fmla="*/ 51 h 74"/>
                <a:gd name="T28" fmla="*/ 96 w 114"/>
                <a:gd name="T29" fmla="*/ 63 h 74"/>
                <a:gd name="T30" fmla="*/ 78 w 114"/>
                <a:gd name="T31" fmla="*/ 71 h 74"/>
                <a:gd name="T32" fmla="*/ 56 w 114"/>
                <a:gd name="T33" fmla="*/ 74 h 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4"/>
                <a:gd name="T52" fmla="*/ 0 h 74"/>
                <a:gd name="T53" fmla="*/ 114 w 114"/>
                <a:gd name="T54" fmla="*/ 74 h 7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4" h="74">
                  <a:moveTo>
                    <a:pt x="56" y="74"/>
                  </a:moveTo>
                  <a:lnTo>
                    <a:pt x="36" y="71"/>
                  </a:lnTo>
                  <a:lnTo>
                    <a:pt x="18" y="63"/>
                  </a:lnTo>
                  <a:lnTo>
                    <a:pt x="5" y="51"/>
                  </a:lnTo>
                  <a:lnTo>
                    <a:pt x="0" y="37"/>
                  </a:lnTo>
                  <a:lnTo>
                    <a:pt x="5" y="23"/>
                  </a:lnTo>
                  <a:lnTo>
                    <a:pt x="18" y="11"/>
                  </a:lnTo>
                  <a:lnTo>
                    <a:pt x="36" y="3"/>
                  </a:lnTo>
                  <a:lnTo>
                    <a:pt x="56" y="0"/>
                  </a:lnTo>
                  <a:lnTo>
                    <a:pt x="78" y="3"/>
                  </a:lnTo>
                  <a:lnTo>
                    <a:pt x="96" y="11"/>
                  </a:lnTo>
                  <a:lnTo>
                    <a:pt x="109" y="23"/>
                  </a:lnTo>
                  <a:lnTo>
                    <a:pt x="114" y="37"/>
                  </a:lnTo>
                  <a:lnTo>
                    <a:pt x="109" y="51"/>
                  </a:lnTo>
                  <a:lnTo>
                    <a:pt x="96" y="63"/>
                  </a:lnTo>
                  <a:lnTo>
                    <a:pt x="78" y="71"/>
                  </a:lnTo>
                  <a:lnTo>
                    <a:pt x="56" y="7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40"/>
            <p:cNvSpPr>
              <a:spLocks/>
            </p:cNvSpPr>
            <p:nvPr/>
          </p:nvSpPr>
          <p:spPr bwMode="auto">
            <a:xfrm>
              <a:off x="3253" y="1796"/>
              <a:ext cx="113" cy="72"/>
            </a:xfrm>
            <a:custGeom>
              <a:avLst/>
              <a:gdLst>
                <a:gd name="T0" fmla="*/ 58 w 113"/>
                <a:gd name="T1" fmla="*/ 72 h 72"/>
                <a:gd name="T2" fmla="*/ 35 w 113"/>
                <a:gd name="T3" fmla="*/ 68 h 72"/>
                <a:gd name="T4" fmla="*/ 18 w 113"/>
                <a:gd name="T5" fmla="*/ 60 h 72"/>
                <a:gd name="T6" fmla="*/ 5 w 113"/>
                <a:gd name="T7" fmla="*/ 49 h 72"/>
                <a:gd name="T8" fmla="*/ 0 w 113"/>
                <a:gd name="T9" fmla="*/ 36 h 72"/>
                <a:gd name="T10" fmla="*/ 5 w 113"/>
                <a:gd name="T11" fmla="*/ 22 h 72"/>
                <a:gd name="T12" fmla="*/ 18 w 113"/>
                <a:gd name="T13" fmla="*/ 11 h 72"/>
                <a:gd name="T14" fmla="*/ 35 w 113"/>
                <a:gd name="T15" fmla="*/ 3 h 72"/>
                <a:gd name="T16" fmla="*/ 58 w 113"/>
                <a:gd name="T17" fmla="*/ 0 h 72"/>
                <a:gd name="T18" fmla="*/ 81 w 113"/>
                <a:gd name="T19" fmla="*/ 3 h 72"/>
                <a:gd name="T20" fmla="*/ 98 w 113"/>
                <a:gd name="T21" fmla="*/ 11 h 72"/>
                <a:gd name="T22" fmla="*/ 108 w 113"/>
                <a:gd name="T23" fmla="*/ 22 h 72"/>
                <a:gd name="T24" fmla="*/ 113 w 113"/>
                <a:gd name="T25" fmla="*/ 36 h 72"/>
                <a:gd name="T26" fmla="*/ 108 w 113"/>
                <a:gd name="T27" fmla="*/ 49 h 72"/>
                <a:gd name="T28" fmla="*/ 98 w 113"/>
                <a:gd name="T29" fmla="*/ 60 h 72"/>
                <a:gd name="T30" fmla="*/ 81 w 113"/>
                <a:gd name="T31" fmla="*/ 68 h 72"/>
                <a:gd name="T32" fmla="*/ 58 w 113"/>
                <a:gd name="T33" fmla="*/ 72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3"/>
                <a:gd name="T52" fmla="*/ 0 h 72"/>
                <a:gd name="T53" fmla="*/ 113 w 113"/>
                <a:gd name="T54" fmla="*/ 72 h 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3" h="72">
                  <a:moveTo>
                    <a:pt x="58" y="72"/>
                  </a:moveTo>
                  <a:lnTo>
                    <a:pt x="35" y="68"/>
                  </a:lnTo>
                  <a:lnTo>
                    <a:pt x="18" y="60"/>
                  </a:lnTo>
                  <a:lnTo>
                    <a:pt x="5" y="49"/>
                  </a:lnTo>
                  <a:lnTo>
                    <a:pt x="0" y="36"/>
                  </a:lnTo>
                  <a:lnTo>
                    <a:pt x="5" y="22"/>
                  </a:lnTo>
                  <a:lnTo>
                    <a:pt x="18" y="11"/>
                  </a:lnTo>
                  <a:lnTo>
                    <a:pt x="35" y="3"/>
                  </a:lnTo>
                  <a:lnTo>
                    <a:pt x="58" y="0"/>
                  </a:lnTo>
                  <a:lnTo>
                    <a:pt x="81" y="3"/>
                  </a:lnTo>
                  <a:lnTo>
                    <a:pt x="98" y="11"/>
                  </a:lnTo>
                  <a:lnTo>
                    <a:pt x="108" y="22"/>
                  </a:lnTo>
                  <a:lnTo>
                    <a:pt x="113" y="36"/>
                  </a:lnTo>
                  <a:lnTo>
                    <a:pt x="108" y="49"/>
                  </a:lnTo>
                  <a:lnTo>
                    <a:pt x="98" y="60"/>
                  </a:lnTo>
                  <a:lnTo>
                    <a:pt x="81" y="68"/>
                  </a:lnTo>
                  <a:lnTo>
                    <a:pt x="58" y="7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Freeform 41"/>
            <p:cNvSpPr>
              <a:spLocks/>
            </p:cNvSpPr>
            <p:nvPr/>
          </p:nvSpPr>
          <p:spPr bwMode="auto">
            <a:xfrm>
              <a:off x="2928" y="1613"/>
              <a:ext cx="114" cy="72"/>
            </a:xfrm>
            <a:custGeom>
              <a:avLst/>
              <a:gdLst>
                <a:gd name="T0" fmla="*/ 56 w 114"/>
                <a:gd name="T1" fmla="*/ 72 h 72"/>
                <a:gd name="T2" fmla="*/ 36 w 114"/>
                <a:gd name="T3" fmla="*/ 69 h 72"/>
                <a:gd name="T4" fmla="*/ 18 w 114"/>
                <a:gd name="T5" fmla="*/ 61 h 72"/>
                <a:gd name="T6" fmla="*/ 5 w 114"/>
                <a:gd name="T7" fmla="*/ 50 h 72"/>
                <a:gd name="T8" fmla="*/ 0 w 114"/>
                <a:gd name="T9" fmla="*/ 37 h 72"/>
                <a:gd name="T10" fmla="*/ 5 w 114"/>
                <a:gd name="T11" fmla="*/ 23 h 72"/>
                <a:gd name="T12" fmla="*/ 18 w 114"/>
                <a:gd name="T13" fmla="*/ 11 h 72"/>
                <a:gd name="T14" fmla="*/ 36 w 114"/>
                <a:gd name="T15" fmla="*/ 3 h 72"/>
                <a:gd name="T16" fmla="*/ 56 w 114"/>
                <a:gd name="T17" fmla="*/ 0 h 72"/>
                <a:gd name="T18" fmla="*/ 78 w 114"/>
                <a:gd name="T19" fmla="*/ 3 h 72"/>
                <a:gd name="T20" fmla="*/ 96 w 114"/>
                <a:gd name="T21" fmla="*/ 11 h 72"/>
                <a:gd name="T22" fmla="*/ 109 w 114"/>
                <a:gd name="T23" fmla="*/ 23 h 72"/>
                <a:gd name="T24" fmla="*/ 114 w 114"/>
                <a:gd name="T25" fmla="*/ 37 h 72"/>
                <a:gd name="T26" fmla="*/ 109 w 114"/>
                <a:gd name="T27" fmla="*/ 50 h 72"/>
                <a:gd name="T28" fmla="*/ 96 w 114"/>
                <a:gd name="T29" fmla="*/ 61 h 72"/>
                <a:gd name="T30" fmla="*/ 78 w 114"/>
                <a:gd name="T31" fmla="*/ 69 h 72"/>
                <a:gd name="T32" fmla="*/ 56 w 114"/>
                <a:gd name="T33" fmla="*/ 72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4"/>
                <a:gd name="T52" fmla="*/ 0 h 72"/>
                <a:gd name="T53" fmla="*/ 114 w 114"/>
                <a:gd name="T54" fmla="*/ 72 h 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4" h="72">
                  <a:moveTo>
                    <a:pt x="56" y="72"/>
                  </a:moveTo>
                  <a:lnTo>
                    <a:pt x="36" y="69"/>
                  </a:lnTo>
                  <a:lnTo>
                    <a:pt x="18" y="61"/>
                  </a:lnTo>
                  <a:lnTo>
                    <a:pt x="5" y="50"/>
                  </a:lnTo>
                  <a:lnTo>
                    <a:pt x="0" y="37"/>
                  </a:lnTo>
                  <a:lnTo>
                    <a:pt x="5" y="23"/>
                  </a:lnTo>
                  <a:lnTo>
                    <a:pt x="18" y="11"/>
                  </a:lnTo>
                  <a:lnTo>
                    <a:pt x="36" y="3"/>
                  </a:lnTo>
                  <a:lnTo>
                    <a:pt x="56" y="0"/>
                  </a:lnTo>
                  <a:lnTo>
                    <a:pt x="78" y="3"/>
                  </a:lnTo>
                  <a:lnTo>
                    <a:pt x="96" y="11"/>
                  </a:lnTo>
                  <a:lnTo>
                    <a:pt x="109" y="23"/>
                  </a:lnTo>
                  <a:lnTo>
                    <a:pt x="114" y="37"/>
                  </a:lnTo>
                  <a:lnTo>
                    <a:pt x="109" y="50"/>
                  </a:lnTo>
                  <a:lnTo>
                    <a:pt x="96" y="61"/>
                  </a:lnTo>
                  <a:lnTo>
                    <a:pt x="78" y="69"/>
                  </a:lnTo>
                  <a:lnTo>
                    <a:pt x="56" y="7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Freeform 42"/>
            <p:cNvSpPr>
              <a:spLocks/>
            </p:cNvSpPr>
            <p:nvPr/>
          </p:nvSpPr>
          <p:spPr bwMode="auto">
            <a:xfrm>
              <a:off x="3812" y="1796"/>
              <a:ext cx="116" cy="72"/>
            </a:xfrm>
            <a:custGeom>
              <a:avLst/>
              <a:gdLst>
                <a:gd name="T0" fmla="*/ 58 w 116"/>
                <a:gd name="T1" fmla="*/ 72 h 72"/>
                <a:gd name="T2" fmla="*/ 35 w 116"/>
                <a:gd name="T3" fmla="*/ 68 h 72"/>
                <a:gd name="T4" fmla="*/ 18 w 116"/>
                <a:gd name="T5" fmla="*/ 60 h 72"/>
                <a:gd name="T6" fmla="*/ 5 w 116"/>
                <a:gd name="T7" fmla="*/ 49 h 72"/>
                <a:gd name="T8" fmla="*/ 0 w 116"/>
                <a:gd name="T9" fmla="*/ 36 h 72"/>
                <a:gd name="T10" fmla="*/ 5 w 116"/>
                <a:gd name="T11" fmla="*/ 22 h 72"/>
                <a:gd name="T12" fmla="*/ 18 w 116"/>
                <a:gd name="T13" fmla="*/ 11 h 72"/>
                <a:gd name="T14" fmla="*/ 35 w 116"/>
                <a:gd name="T15" fmla="*/ 3 h 72"/>
                <a:gd name="T16" fmla="*/ 58 w 116"/>
                <a:gd name="T17" fmla="*/ 0 h 72"/>
                <a:gd name="T18" fmla="*/ 81 w 116"/>
                <a:gd name="T19" fmla="*/ 3 h 72"/>
                <a:gd name="T20" fmla="*/ 98 w 116"/>
                <a:gd name="T21" fmla="*/ 11 h 72"/>
                <a:gd name="T22" fmla="*/ 111 w 116"/>
                <a:gd name="T23" fmla="*/ 22 h 72"/>
                <a:gd name="T24" fmla="*/ 116 w 116"/>
                <a:gd name="T25" fmla="*/ 36 h 72"/>
                <a:gd name="T26" fmla="*/ 111 w 116"/>
                <a:gd name="T27" fmla="*/ 49 h 72"/>
                <a:gd name="T28" fmla="*/ 98 w 116"/>
                <a:gd name="T29" fmla="*/ 60 h 72"/>
                <a:gd name="T30" fmla="*/ 81 w 116"/>
                <a:gd name="T31" fmla="*/ 68 h 72"/>
                <a:gd name="T32" fmla="*/ 58 w 116"/>
                <a:gd name="T33" fmla="*/ 72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6"/>
                <a:gd name="T52" fmla="*/ 0 h 72"/>
                <a:gd name="T53" fmla="*/ 116 w 116"/>
                <a:gd name="T54" fmla="*/ 72 h 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6" h="72">
                  <a:moveTo>
                    <a:pt x="58" y="72"/>
                  </a:moveTo>
                  <a:lnTo>
                    <a:pt x="35" y="68"/>
                  </a:lnTo>
                  <a:lnTo>
                    <a:pt x="18" y="60"/>
                  </a:lnTo>
                  <a:lnTo>
                    <a:pt x="5" y="49"/>
                  </a:lnTo>
                  <a:lnTo>
                    <a:pt x="0" y="36"/>
                  </a:lnTo>
                  <a:lnTo>
                    <a:pt x="5" y="22"/>
                  </a:lnTo>
                  <a:lnTo>
                    <a:pt x="18" y="11"/>
                  </a:lnTo>
                  <a:lnTo>
                    <a:pt x="35" y="3"/>
                  </a:lnTo>
                  <a:lnTo>
                    <a:pt x="58" y="0"/>
                  </a:lnTo>
                  <a:lnTo>
                    <a:pt x="81" y="3"/>
                  </a:lnTo>
                  <a:lnTo>
                    <a:pt x="98" y="11"/>
                  </a:lnTo>
                  <a:lnTo>
                    <a:pt x="111" y="22"/>
                  </a:lnTo>
                  <a:lnTo>
                    <a:pt x="116" y="36"/>
                  </a:lnTo>
                  <a:lnTo>
                    <a:pt x="111" y="49"/>
                  </a:lnTo>
                  <a:lnTo>
                    <a:pt x="98" y="60"/>
                  </a:lnTo>
                  <a:lnTo>
                    <a:pt x="81" y="68"/>
                  </a:lnTo>
                  <a:lnTo>
                    <a:pt x="58" y="7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 name="Freeform 43"/>
            <p:cNvSpPr>
              <a:spLocks/>
            </p:cNvSpPr>
            <p:nvPr/>
          </p:nvSpPr>
          <p:spPr bwMode="auto">
            <a:xfrm>
              <a:off x="3487" y="1613"/>
              <a:ext cx="114" cy="72"/>
            </a:xfrm>
            <a:custGeom>
              <a:avLst/>
              <a:gdLst>
                <a:gd name="T0" fmla="*/ 58 w 114"/>
                <a:gd name="T1" fmla="*/ 72 h 72"/>
                <a:gd name="T2" fmla="*/ 36 w 114"/>
                <a:gd name="T3" fmla="*/ 69 h 72"/>
                <a:gd name="T4" fmla="*/ 18 w 114"/>
                <a:gd name="T5" fmla="*/ 61 h 72"/>
                <a:gd name="T6" fmla="*/ 5 w 114"/>
                <a:gd name="T7" fmla="*/ 50 h 72"/>
                <a:gd name="T8" fmla="*/ 0 w 114"/>
                <a:gd name="T9" fmla="*/ 37 h 72"/>
                <a:gd name="T10" fmla="*/ 5 w 114"/>
                <a:gd name="T11" fmla="*/ 23 h 72"/>
                <a:gd name="T12" fmla="*/ 18 w 114"/>
                <a:gd name="T13" fmla="*/ 11 h 72"/>
                <a:gd name="T14" fmla="*/ 36 w 114"/>
                <a:gd name="T15" fmla="*/ 3 h 72"/>
                <a:gd name="T16" fmla="*/ 58 w 114"/>
                <a:gd name="T17" fmla="*/ 0 h 72"/>
                <a:gd name="T18" fmla="*/ 81 w 114"/>
                <a:gd name="T19" fmla="*/ 3 h 72"/>
                <a:gd name="T20" fmla="*/ 98 w 114"/>
                <a:gd name="T21" fmla="*/ 11 h 72"/>
                <a:gd name="T22" fmla="*/ 109 w 114"/>
                <a:gd name="T23" fmla="*/ 23 h 72"/>
                <a:gd name="T24" fmla="*/ 114 w 114"/>
                <a:gd name="T25" fmla="*/ 37 h 72"/>
                <a:gd name="T26" fmla="*/ 109 w 114"/>
                <a:gd name="T27" fmla="*/ 50 h 72"/>
                <a:gd name="T28" fmla="*/ 98 w 114"/>
                <a:gd name="T29" fmla="*/ 61 h 72"/>
                <a:gd name="T30" fmla="*/ 81 w 114"/>
                <a:gd name="T31" fmla="*/ 69 h 72"/>
                <a:gd name="T32" fmla="*/ 58 w 114"/>
                <a:gd name="T33" fmla="*/ 72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4"/>
                <a:gd name="T52" fmla="*/ 0 h 72"/>
                <a:gd name="T53" fmla="*/ 114 w 114"/>
                <a:gd name="T54" fmla="*/ 72 h 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4" h="72">
                  <a:moveTo>
                    <a:pt x="58" y="72"/>
                  </a:moveTo>
                  <a:lnTo>
                    <a:pt x="36" y="69"/>
                  </a:lnTo>
                  <a:lnTo>
                    <a:pt x="18" y="61"/>
                  </a:lnTo>
                  <a:lnTo>
                    <a:pt x="5" y="50"/>
                  </a:lnTo>
                  <a:lnTo>
                    <a:pt x="0" y="37"/>
                  </a:lnTo>
                  <a:lnTo>
                    <a:pt x="5" y="23"/>
                  </a:lnTo>
                  <a:lnTo>
                    <a:pt x="18" y="11"/>
                  </a:lnTo>
                  <a:lnTo>
                    <a:pt x="36" y="3"/>
                  </a:lnTo>
                  <a:lnTo>
                    <a:pt x="58" y="0"/>
                  </a:lnTo>
                  <a:lnTo>
                    <a:pt x="81" y="3"/>
                  </a:lnTo>
                  <a:lnTo>
                    <a:pt x="98" y="11"/>
                  </a:lnTo>
                  <a:lnTo>
                    <a:pt x="109" y="23"/>
                  </a:lnTo>
                  <a:lnTo>
                    <a:pt x="114" y="37"/>
                  </a:lnTo>
                  <a:lnTo>
                    <a:pt x="109" y="50"/>
                  </a:lnTo>
                  <a:lnTo>
                    <a:pt x="98" y="61"/>
                  </a:lnTo>
                  <a:lnTo>
                    <a:pt x="81" y="69"/>
                  </a:lnTo>
                  <a:lnTo>
                    <a:pt x="58" y="7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Freeform 44"/>
            <p:cNvSpPr>
              <a:spLocks/>
            </p:cNvSpPr>
            <p:nvPr/>
          </p:nvSpPr>
          <p:spPr bwMode="auto">
            <a:xfrm>
              <a:off x="4011" y="1613"/>
              <a:ext cx="113" cy="72"/>
            </a:xfrm>
            <a:custGeom>
              <a:avLst/>
              <a:gdLst>
                <a:gd name="T0" fmla="*/ 55 w 113"/>
                <a:gd name="T1" fmla="*/ 72 h 72"/>
                <a:gd name="T2" fmla="*/ 35 w 113"/>
                <a:gd name="T3" fmla="*/ 69 h 72"/>
                <a:gd name="T4" fmla="*/ 18 w 113"/>
                <a:gd name="T5" fmla="*/ 61 h 72"/>
                <a:gd name="T6" fmla="*/ 5 w 113"/>
                <a:gd name="T7" fmla="*/ 50 h 72"/>
                <a:gd name="T8" fmla="*/ 0 w 113"/>
                <a:gd name="T9" fmla="*/ 37 h 72"/>
                <a:gd name="T10" fmla="*/ 5 w 113"/>
                <a:gd name="T11" fmla="*/ 23 h 72"/>
                <a:gd name="T12" fmla="*/ 18 w 113"/>
                <a:gd name="T13" fmla="*/ 11 h 72"/>
                <a:gd name="T14" fmla="*/ 35 w 113"/>
                <a:gd name="T15" fmla="*/ 3 h 72"/>
                <a:gd name="T16" fmla="*/ 55 w 113"/>
                <a:gd name="T17" fmla="*/ 0 h 72"/>
                <a:gd name="T18" fmla="*/ 78 w 113"/>
                <a:gd name="T19" fmla="*/ 3 h 72"/>
                <a:gd name="T20" fmla="*/ 96 w 113"/>
                <a:gd name="T21" fmla="*/ 11 h 72"/>
                <a:gd name="T22" fmla="*/ 108 w 113"/>
                <a:gd name="T23" fmla="*/ 23 h 72"/>
                <a:gd name="T24" fmla="*/ 113 w 113"/>
                <a:gd name="T25" fmla="*/ 37 h 72"/>
                <a:gd name="T26" fmla="*/ 108 w 113"/>
                <a:gd name="T27" fmla="*/ 50 h 72"/>
                <a:gd name="T28" fmla="*/ 96 w 113"/>
                <a:gd name="T29" fmla="*/ 61 h 72"/>
                <a:gd name="T30" fmla="*/ 78 w 113"/>
                <a:gd name="T31" fmla="*/ 69 h 72"/>
                <a:gd name="T32" fmla="*/ 55 w 113"/>
                <a:gd name="T33" fmla="*/ 72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3"/>
                <a:gd name="T52" fmla="*/ 0 h 72"/>
                <a:gd name="T53" fmla="*/ 113 w 113"/>
                <a:gd name="T54" fmla="*/ 72 h 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3" h="72">
                  <a:moveTo>
                    <a:pt x="55" y="72"/>
                  </a:moveTo>
                  <a:lnTo>
                    <a:pt x="35" y="69"/>
                  </a:lnTo>
                  <a:lnTo>
                    <a:pt x="18" y="61"/>
                  </a:lnTo>
                  <a:lnTo>
                    <a:pt x="5" y="50"/>
                  </a:lnTo>
                  <a:lnTo>
                    <a:pt x="0" y="37"/>
                  </a:lnTo>
                  <a:lnTo>
                    <a:pt x="5" y="23"/>
                  </a:lnTo>
                  <a:lnTo>
                    <a:pt x="18" y="11"/>
                  </a:lnTo>
                  <a:lnTo>
                    <a:pt x="35" y="3"/>
                  </a:lnTo>
                  <a:lnTo>
                    <a:pt x="55" y="0"/>
                  </a:lnTo>
                  <a:lnTo>
                    <a:pt x="78" y="3"/>
                  </a:lnTo>
                  <a:lnTo>
                    <a:pt x="96" y="11"/>
                  </a:lnTo>
                  <a:lnTo>
                    <a:pt x="108" y="23"/>
                  </a:lnTo>
                  <a:lnTo>
                    <a:pt x="113" y="37"/>
                  </a:lnTo>
                  <a:lnTo>
                    <a:pt x="108" y="50"/>
                  </a:lnTo>
                  <a:lnTo>
                    <a:pt x="96" y="61"/>
                  </a:lnTo>
                  <a:lnTo>
                    <a:pt x="78" y="69"/>
                  </a:lnTo>
                  <a:lnTo>
                    <a:pt x="55" y="7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 name="Freeform 45"/>
            <p:cNvSpPr>
              <a:spLocks/>
            </p:cNvSpPr>
            <p:nvPr/>
          </p:nvSpPr>
          <p:spPr bwMode="auto">
            <a:xfrm>
              <a:off x="900" y="1796"/>
              <a:ext cx="113" cy="72"/>
            </a:xfrm>
            <a:custGeom>
              <a:avLst/>
              <a:gdLst>
                <a:gd name="T0" fmla="*/ 55 w 113"/>
                <a:gd name="T1" fmla="*/ 72 h 72"/>
                <a:gd name="T2" fmla="*/ 35 w 113"/>
                <a:gd name="T3" fmla="*/ 68 h 72"/>
                <a:gd name="T4" fmla="*/ 17 w 113"/>
                <a:gd name="T5" fmla="*/ 60 h 72"/>
                <a:gd name="T6" fmla="*/ 5 w 113"/>
                <a:gd name="T7" fmla="*/ 49 h 72"/>
                <a:gd name="T8" fmla="*/ 0 w 113"/>
                <a:gd name="T9" fmla="*/ 36 h 72"/>
                <a:gd name="T10" fmla="*/ 5 w 113"/>
                <a:gd name="T11" fmla="*/ 22 h 72"/>
                <a:gd name="T12" fmla="*/ 17 w 113"/>
                <a:gd name="T13" fmla="*/ 11 h 72"/>
                <a:gd name="T14" fmla="*/ 35 w 113"/>
                <a:gd name="T15" fmla="*/ 3 h 72"/>
                <a:gd name="T16" fmla="*/ 55 w 113"/>
                <a:gd name="T17" fmla="*/ 0 h 72"/>
                <a:gd name="T18" fmla="*/ 78 w 113"/>
                <a:gd name="T19" fmla="*/ 3 h 72"/>
                <a:gd name="T20" fmla="*/ 95 w 113"/>
                <a:gd name="T21" fmla="*/ 11 h 72"/>
                <a:gd name="T22" fmla="*/ 108 w 113"/>
                <a:gd name="T23" fmla="*/ 22 h 72"/>
                <a:gd name="T24" fmla="*/ 113 w 113"/>
                <a:gd name="T25" fmla="*/ 36 h 72"/>
                <a:gd name="T26" fmla="*/ 108 w 113"/>
                <a:gd name="T27" fmla="*/ 49 h 72"/>
                <a:gd name="T28" fmla="*/ 95 w 113"/>
                <a:gd name="T29" fmla="*/ 60 h 72"/>
                <a:gd name="T30" fmla="*/ 78 w 113"/>
                <a:gd name="T31" fmla="*/ 68 h 72"/>
                <a:gd name="T32" fmla="*/ 55 w 113"/>
                <a:gd name="T33" fmla="*/ 72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3"/>
                <a:gd name="T52" fmla="*/ 0 h 72"/>
                <a:gd name="T53" fmla="*/ 113 w 113"/>
                <a:gd name="T54" fmla="*/ 72 h 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3" h="72">
                  <a:moveTo>
                    <a:pt x="55" y="72"/>
                  </a:moveTo>
                  <a:lnTo>
                    <a:pt x="35" y="68"/>
                  </a:lnTo>
                  <a:lnTo>
                    <a:pt x="17" y="60"/>
                  </a:lnTo>
                  <a:lnTo>
                    <a:pt x="5" y="49"/>
                  </a:lnTo>
                  <a:lnTo>
                    <a:pt x="0" y="36"/>
                  </a:lnTo>
                  <a:lnTo>
                    <a:pt x="5" y="22"/>
                  </a:lnTo>
                  <a:lnTo>
                    <a:pt x="17" y="11"/>
                  </a:lnTo>
                  <a:lnTo>
                    <a:pt x="35" y="3"/>
                  </a:lnTo>
                  <a:lnTo>
                    <a:pt x="55" y="0"/>
                  </a:lnTo>
                  <a:lnTo>
                    <a:pt x="78" y="3"/>
                  </a:lnTo>
                  <a:lnTo>
                    <a:pt x="95" y="11"/>
                  </a:lnTo>
                  <a:lnTo>
                    <a:pt x="108" y="22"/>
                  </a:lnTo>
                  <a:lnTo>
                    <a:pt x="113" y="36"/>
                  </a:lnTo>
                  <a:lnTo>
                    <a:pt x="108" y="49"/>
                  </a:lnTo>
                  <a:lnTo>
                    <a:pt x="95" y="60"/>
                  </a:lnTo>
                  <a:lnTo>
                    <a:pt x="78" y="68"/>
                  </a:lnTo>
                  <a:lnTo>
                    <a:pt x="55" y="7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Freeform 46"/>
            <p:cNvSpPr>
              <a:spLocks/>
            </p:cNvSpPr>
            <p:nvPr/>
          </p:nvSpPr>
          <p:spPr bwMode="auto">
            <a:xfrm>
              <a:off x="648" y="1613"/>
              <a:ext cx="116" cy="72"/>
            </a:xfrm>
            <a:custGeom>
              <a:avLst/>
              <a:gdLst>
                <a:gd name="T0" fmla="*/ 58 w 116"/>
                <a:gd name="T1" fmla="*/ 72 h 72"/>
                <a:gd name="T2" fmla="*/ 35 w 116"/>
                <a:gd name="T3" fmla="*/ 69 h 72"/>
                <a:gd name="T4" fmla="*/ 17 w 116"/>
                <a:gd name="T5" fmla="*/ 61 h 72"/>
                <a:gd name="T6" fmla="*/ 5 w 116"/>
                <a:gd name="T7" fmla="*/ 50 h 72"/>
                <a:gd name="T8" fmla="*/ 0 w 116"/>
                <a:gd name="T9" fmla="*/ 37 h 72"/>
                <a:gd name="T10" fmla="*/ 5 w 116"/>
                <a:gd name="T11" fmla="*/ 23 h 72"/>
                <a:gd name="T12" fmla="*/ 17 w 116"/>
                <a:gd name="T13" fmla="*/ 11 h 72"/>
                <a:gd name="T14" fmla="*/ 35 w 116"/>
                <a:gd name="T15" fmla="*/ 3 h 72"/>
                <a:gd name="T16" fmla="*/ 58 w 116"/>
                <a:gd name="T17" fmla="*/ 0 h 72"/>
                <a:gd name="T18" fmla="*/ 80 w 116"/>
                <a:gd name="T19" fmla="*/ 3 h 72"/>
                <a:gd name="T20" fmla="*/ 98 w 116"/>
                <a:gd name="T21" fmla="*/ 11 h 72"/>
                <a:gd name="T22" fmla="*/ 111 w 116"/>
                <a:gd name="T23" fmla="*/ 23 h 72"/>
                <a:gd name="T24" fmla="*/ 116 w 116"/>
                <a:gd name="T25" fmla="*/ 37 h 72"/>
                <a:gd name="T26" fmla="*/ 111 w 116"/>
                <a:gd name="T27" fmla="*/ 50 h 72"/>
                <a:gd name="T28" fmla="*/ 98 w 116"/>
                <a:gd name="T29" fmla="*/ 61 h 72"/>
                <a:gd name="T30" fmla="*/ 80 w 116"/>
                <a:gd name="T31" fmla="*/ 69 h 72"/>
                <a:gd name="T32" fmla="*/ 58 w 116"/>
                <a:gd name="T33" fmla="*/ 72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6"/>
                <a:gd name="T52" fmla="*/ 0 h 72"/>
                <a:gd name="T53" fmla="*/ 116 w 116"/>
                <a:gd name="T54" fmla="*/ 72 h 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6" h="72">
                  <a:moveTo>
                    <a:pt x="58" y="72"/>
                  </a:moveTo>
                  <a:lnTo>
                    <a:pt x="35" y="69"/>
                  </a:lnTo>
                  <a:lnTo>
                    <a:pt x="17" y="61"/>
                  </a:lnTo>
                  <a:lnTo>
                    <a:pt x="5" y="50"/>
                  </a:lnTo>
                  <a:lnTo>
                    <a:pt x="0" y="37"/>
                  </a:lnTo>
                  <a:lnTo>
                    <a:pt x="5" y="23"/>
                  </a:lnTo>
                  <a:lnTo>
                    <a:pt x="17" y="11"/>
                  </a:lnTo>
                  <a:lnTo>
                    <a:pt x="35" y="3"/>
                  </a:lnTo>
                  <a:lnTo>
                    <a:pt x="58" y="0"/>
                  </a:lnTo>
                  <a:lnTo>
                    <a:pt x="80" y="3"/>
                  </a:lnTo>
                  <a:lnTo>
                    <a:pt x="98" y="11"/>
                  </a:lnTo>
                  <a:lnTo>
                    <a:pt x="111" y="23"/>
                  </a:lnTo>
                  <a:lnTo>
                    <a:pt x="116" y="37"/>
                  </a:lnTo>
                  <a:lnTo>
                    <a:pt x="111" y="50"/>
                  </a:lnTo>
                  <a:lnTo>
                    <a:pt x="98" y="61"/>
                  </a:lnTo>
                  <a:lnTo>
                    <a:pt x="80" y="69"/>
                  </a:lnTo>
                  <a:lnTo>
                    <a:pt x="58" y="7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 name="Freeform 47"/>
            <p:cNvSpPr>
              <a:spLocks/>
            </p:cNvSpPr>
            <p:nvPr/>
          </p:nvSpPr>
          <p:spPr bwMode="auto">
            <a:xfrm>
              <a:off x="1458" y="1796"/>
              <a:ext cx="114" cy="72"/>
            </a:xfrm>
            <a:custGeom>
              <a:avLst/>
              <a:gdLst>
                <a:gd name="T0" fmla="*/ 58 w 114"/>
                <a:gd name="T1" fmla="*/ 72 h 72"/>
                <a:gd name="T2" fmla="*/ 36 w 114"/>
                <a:gd name="T3" fmla="*/ 68 h 72"/>
                <a:gd name="T4" fmla="*/ 18 w 114"/>
                <a:gd name="T5" fmla="*/ 60 h 72"/>
                <a:gd name="T6" fmla="*/ 5 w 114"/>
                <a:gd name="T7" fmla="*/ 49 h 72"/>
                <a:gd name="T8" fmla="*/ 0 w 114"/>
                <a:gd name="T9" fmla="*/ 36 h 72"/>
                <a:gd name="T10" fmla="*/ 5 w 114"/>
                <a:gd name="T11" fmla="*/ 22 h 72"/>
                <a:gd name="T12" fmla="*/ 18 w 114"/>
                <a:gd name="T13" fmla="*/ 11 h 72"/>
                <a:gd name="T14" fmla="*/ 36 w 114"/>
                <a:gd name="T15" fmla="*/ 3 h 72"/>
                <a:gd name="T16" fmla="*/ 58 w 114"/>
                <a:gd name="T17" fmla="*/ 0 h 72"/>
                <a:gd name="T18" fmla="*/ 81 w 114"/>
                <a:gd name="T19" fmla="*/ 3 h 72"/>
                <a:gd name="T20" fmla="*/ 99 w 114"/>
                <a:gd name="T21" fmla="*/ 11 h 72"/>
                <a:gd name="T22" fmla="*/ 109 w 114"/>
                <a:gd name="T23" fmla="*/ 22 h 72"/>
                <a:gd name="T24" fmla="*/ 114 w 114"/>
                <a:gd name="T25" fmla="*/ 36 h 72"/>
                <a:gd name="T26" fmla="*/ 109 w 114"/>
                <a:gd name="T27" fmla="*/ 49 h 72"/>
                <a:gd name="T28" fmla="*/ 99 w 114"/>
                <a:gd name="T29" fmla="*/ 60 h 72"/>
                <a:gd name="T30" fmla="*/ 81 w 114"/>
                <a:gd name="T31" fmla="*/ 68 h 72"/>
                <a:gd name="T32" fmla="*/ 58 w 114"/>
                <a:gd name="T33" fmla="*/ 72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4"/>
                <a:gd name="T52" fmla="*/ 0 h 72"/>
                <a:gd name="T53" fmla="*/ 114 w 114"/>
                <a:gd name="T54" fmla="*/ 72 h 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4" h="72">
                  <a:moveTo>
                    <a:pt x="58" y="72"/>
                  </a:moveTo>
                  <a:lnTo>
                    <a:pt x="36" y="68"/>
                  </a:lnTo>
                  <a:lnTo>
                    <a:pt x="18" y="60"/>
                  </a:lnTo>
                  <a:lnTo>
                    <a:pt x="5" y="49"/>
                  </a:lnTo>
                  <a:lnTo>
                    <a:pt x="0" y="36"/>
                  </a:lnTo>
                  <a:lnTo>
                    <a:pt x="5" y="22"/>
                  </a:lnTo>
                  <a:lnTo>
                    <a:pt x="18" y="11"/>
                  </a:lnTo>
                  <a:lnTo>
                    <a:pt x="36" y="3"/>
                  </a:lnTo>
                  <a:lnTo>
                    <a:pt x="58" y="0"/>
                  </a:lnTo>
                  <a:lnTo>
                    <a:pt x="81" y="3"/>
                  </a:lnTo>
                  <a:lnTo>
                    <a:pt x="99" y="11"/>
                  </a:lnTo>
                  <a:lnTo>
                    <a:pt x="109" y="22"/>
                  </a:lnTo>
                  <a:lnTo>
                    <a:pt x="114" y="36"/>
                  </a:lnTo>
                  <a:lnTo>
                    <a:pt x="109" y="49"/>
                  </a:lnTo>
                  <a:lnTo>
                    <a:pt x="99" y="60"/>
                  </a:lnTo>
                  <a:lnTo>
                    <a:pt x="81" y="68"/>
                  </a:lnTo>
                  <a:lnTo>
                    <a:pt x="58" y="7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 name="Freeform 48"/>
            <p:cNvSpPr>
              <a:spLocks/>
            </p:cNvSpPr>
            <p:nvPr/>
          </p:nvSpPr>
          <p:spPr bwMode="auto">
            <a:xfrm>
              <a:off x="1134" y="1613"/>
              <a:ext cx="113" cy="72"/>
            </a:xfrm>
            <a:custGeom>
              <a:avLst/>
              <a:gdLst>
                <a:gd name="T0" fmla="*/ 55 w 113"/>
                <a:gd name="T1" fmla="*/ 72 h 72"/>
                <a:gd name="T2" fmla="*/ 35 w 113"/>
                <a:gd name="T3" fmla="*/ 69 h 72"/>
                <a:gd name="T4" fmla="*/ 17 w 113"/>
                <a:gd name="T5" fmla="*/ 61 h 72"/>
                <a:gd name="T6" fmla="*/ 5 w 113"/>
                <a:gd name="T7" fmla="*/ 50 h 72"/>
                <a:gd name="T8" fmla="*/ 0 w 113"/>
                <a:gd name="T9" fmla="*/ 37 h 72"/>
                <a:gd name="T10" fmla="*/ 5 w 113"/>
                <a:gd name="T11" fmla="*/ 23 h 72"/>
                <a:gd name="T12" fmla="*/ 17 w 113"/>
                <a:gd name="T13" fmla="*/ 11 h 72"/>
                <a:gd name="T14" fmla="*/ 35 w 113"/>
                <a:gd name="T15" fmla="*/ 3 h 72"/>
                <a:gd name="T16" fmla="*/ 55 w 113"/>
                <a:gd name="T17" fmla="*/ 0 h 72"/>
                <a:gd name="T18" fmla="*/ 78 w 113"/>
                <a:gd name="T19" fmla="*/ 3 h 72"/>
                <a:gd name="T20" fmla="*/ 95 w 113"/>
                <a:gd name="T21" fmla="*/ 11 h 72"/>
                <a:gd name="T22" fmla="*/ 108 w 113"/>
                <a:gd name="T23" fmla="*/ 23 h 72"/>
                <a:gd name="T24" fmla="*/ 113 w 113"/>
                <a:gd name="T25" fmla="*/ 37 h 72"/>
                <a:gd name="T26" fmla="*/ 108 w 113"/>
                <a:gd name="T27" fmla="*/ 50 h 72"/>
                <a:gd name="T28" fmla="*/ 95 w 113"/>
                <a:gd name="T29" fmla="*/ 61 h 72"/>
                <a:gd name="T30" fmla="*/ 78 w 113"/>
                <a:gd name="T31" fmla="*/ 69 h 72"/>
                <a:gd name="T32" fmla="*/ 55 w 113"/>
                <a:gd name="T33" fmla="*/ 72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3"/>
                <a:gd name="T52" fmla="*/ 0 h 72"/>
                <a:gd name="T53" fmla="*/ 113 w 113"/>
                <a:gd name="T54" fmla="*/ 72 h 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3" h="72">
                  <a:moveTo>
                    <a:pt x="55" y="72"/>
                  </a:moveTo>
                  <a:lnTo>
                    <a:pt x="35" y="69"/>
                  </a:lnTo>
                  <a:lnTo>
                    <a:pt x="17" y="61"/>
                  </a:lnTo>
                  <a:lnTo>
                    <a:pt x="5" y="50"/>
                  </a:lnTo>
                  <a:lnTo>
                    <a:pt x="0" y="37"/>
                  </a:lnTo>
                  <a:lnTo>
                    <a:pt x="5" y="23"/>
                  </a:lnTo>
                  <a:lnTo>
                    <a:pt x="17" y="11"/>
                  </a:lnTo>
                  <a:lnTo>
                    <a:pt x="35" y="3"/>
                  </a:lnTo>
                  <a:lnTo>
                    <a:pt x="55" y="0"/>
                  </a:lnTo>
                  <a:lnTo>
                    <a:pt x="78" y="3"/>
                  </a:lnTo>
                  <a:lnTo>
                    <a:pt x="95" y="11"/>
                  </a:lnTo>
                  <a:lnTo>
                    <a:pt x="108" y="23"/>
                  </a:lnTo>
                  <a:lnTo>
                    <a:pt x="113" y="37"/>
                  </a:lnTo>
                  <a:lnTo>
                    <a:pt x="108" y="50"/>
                  </a:lnTo>
                  <a:lnTo>
                    <a:pt x="95" y="61"/>
                  </a:lnTo>
                  <a:lnTo>
                    <a:pt x="78" y="69"/>
                  </a:lnTo>
                  <a:lnTo>
                    <a:pt x="55" y="7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 name="Freeform 49"/>
            <p:cNvSpPr>
              <a:spLocks/>
            </p:cNvSpPr>
            <p:nvPr/>
          </p:nvSpPr>
          <p:spPr bwMode="auto">
            <a:xfrm>
              <a:off x="2055" y="1796"/>
              <a:ext cx="116" cy="72"/>
            </a:xfrm>
            <a:custGeom>
              <a:avLst/>
              <a:gdLst>
                <a:gd name="T0" fmla="*/ 58 w 116"/>
                <a:gd name="T1" fmla="*/ 72 h 72"/>
                <a:gd name="T2" fmla="*/ 35 w 116"/>
                <a:gd name="T3" fmla="*/ 68 h 72"/>
                <a:gd name="T4" fmla="*/ 18 w 116"/>
                <a:gd name="T5" fmla="*/ 60 h 72"/>
                <a:gd name="T6" fmla="*/ 5 w 116"/>
                <a:gd name="T7" fmla="*/ 49 h 72"/>
                <a:gd name="T8" fmla="*/ 0 w 116"/>
                <a:gd name="T9" fmla="*/ 36 h 72"/>
                <a:gd name="T10" fmla="*/ 5 w 116"/>
                <a:gd name="T11" fmla="*/ 22 h 72"/>
                <a:gd name="T12" fmla="*/ 18 w 116"/>
                <a:gd name="T13" fmla="*/ 11 h 72"/>
                <a:gd name="T14" fmla="*/ 35 w 116"/>
                <a:gd name="T15" fmla="*/ 3 h 72"/>
                <a:gd name="T16" fmla="*/ 58 w 116"/>
                <a:gd name="T17" fmla="*/ 0 h 72"/>
                <a:gd name="T18" fmla="*/ 81 w 116"/>
                <a:gd name="T19" fmla="*/ 3 h 72"/>
                <a:gd name="T20" fmla="*/ 98 w 116"/>
                <a:gd name="T21" fmla="*/ 11 h 72"/>
                <a:gd name="T22" fmla="*/ 111 w 116"/>
                <a:gd name="T23" fmla="*/ 22 h 72"/>
                <a:gd name="T24" fmla="*/ 116 w 116"/>
                <a:gd name="T25" fmla="*/ 36 h 72"/>
                <a:gd name="T26" fmla="*/ 111 w 116"/>
                <a:gd name="T27" fmla="*/ 49 h 72"/>
                <a:gd name="T28" fmla="*/ 98 w 116"/>
                <a:gd name="T29" fmla="*/ 60 h 72"/>
                <a:gd name="T30" fmla="*/ 81 w 116"/>
                <a:gd name="T31" fmla="*/ 68 h 72"/>
                <a:gd name="T32" fmla="*/ 58 w 116"/>
                <a:gd name="T33" fmla="*/ 72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6"/>
                <a:gd name="T52" fmla="*/ 0 h 72"/>
                <a:gd name="T53" fmla="*/ 116 w 116"/>
                <a:gd name="T54" fmla="*/ 72 h 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6" h="72">
                  <a:moveTo>
                    <a:pt x="58" y="72"/>
                  </a:moveTo>
                  <a:lnTo>
                    <a:pt x="35" y="68"/>
                  </a:lnTo>
                  <a:lnTo>
                    <a:pt x="18" y="60"/>
                  </a:lnTo>
                  <a:lnTo>
                    <a:pt x="5" y="49"/>
                  </a:lnTo>
                  <a:lnTo>
                    <a:pt x="0" y="36"/>
                  </a:lnTo>
                  <a:lnTo>
                    <a:pt x="5" y="22"/>
                  </a:lnTo>
                  <a:lnTo>
                    <a:pt x="18" y="11"/>
                  </a:lnTo>
                  <a:lnTo>
                    <a:pt x="35" y="3"/>
                  </a:lnTo>
                  <a:lnTo>
                    <a:pt x="58" y="0"/>
                  </a:lnTo>
                  <a:lnTo>
                    <a:pt x="81" y="3"/>
                  </a:lnTo>
                  <a:lnTo>
                    <a:pt x="98" y="11"/>
                  </a:lnTo>
                  <a:lnTo>
                    <a:pt x="111" y="22"/>
                  </a:lnTo>
                  <a:lnTo>
                    <a:pt x="116" y="36"/>
                  </a:lnTo>
                  <a:lnTo>
                    <a:pt x="111" y="49"/>
                  </a:lnTo>
                  <a:lnTo>
                    <a:pt x="98" y="60"/>
                  </a:lnTo>
                  <a:lnTo>
                    <a:pt x="81" y="68"/>
                  </a:lnTo>
                  <a:lnTo>
                    <a:pt x="58" y="7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 name="Freeform 50"/>
            <p:cNvSpPr>
              <a:spLocks/>
            </p:cNvSpPr>
            <p:nvPr/>
          </p:nvSpPr>
          <p:spPr bwMode="auto">
            <a:xfrm>
              <a:off x="1730" y="1613"/>
              <a:ext cx="114" cy="72"/>
            </a:xfrm>
            <a:custGeom>
              <a:avLst/>
              <a:gdLst>
                <a:gd name="T0" fmla="*/ 58 w 114"/>
                <a:gd name="T1" fmla="*/ 72 h 72"/>
                <a:gd name="T2" fmla="*/ 35 w 114"/>
                <a:gd name="T3" fmla="*/ 69 h 72"/>
                <a:gd name="T4" fmla="*/ 18 w 114"/>
                <a:gd name="T5" fmla="*/ 61 h 72"/>
                <a:gd name="T6" fmla="*/ 5 w 114"/>
                <a:gd name="T7" fmla="*/ 50 h 72"/>
                <a:gd name="T8" fmla="*/ 0 w 114"/>
                <a:gd name="T9" fmla="*/ 37 h 72"/>
                <a:gd name="T10" fmla="*/ 5 w 114"/>
                <a:gd name="T11" fmla="*/ 23 h 72"/>
                <a:gd name="T12" fmla="*/ 18 w 114"/>
                <a:gd name="T13" fmla="*/ 11 h 72"/>
                <a:gd name="T14" fmla="*/ 35 w 114"/>
                <a:gd name="T15" fmla="*/ 3 h 72"/>
                <a:gd name="T16" fmla="*/ 58 w 114"/>
                <a:gd name="T17" fmla="*/ 0 h 72"/>
                <a:gd name="T18" fmla="*/ 81 w 114"/>
                <a:gd name="T19" fmla="*/ 3 h 72"/>
                <a:gd name="T20" fmla="*/ 98 w 114"/>
                <a:gd name="T21" fmla="*/ 11 h 72"/>
                <a:gd name="T22" fmla="*/ 108 w 114"/>
                <a:gd name="T23" fmla="*/ 23 h 72"/>
                <a:gd name="T24" fmla="*/ 114 w 114"/>
                <a:gd name="T25" fmla="*/ 37 h 72"/>
                <a:gd name="T26" fmla="*/ 108 w 114"/>
                <a:gd name="T27" fmla="*/ 50 h 72"/>
                <a:gd name="T28" fmla="*/ 98 w 114"/>
                <a:gd name="T29" fmla="*/ 61 h 72"/>
                <a:gd name="T30" fmla="*/ 81 w 114"/>
                <a:gd name="T31" fmla="*/ 69 h 72"/>
                <a:gd name="T32" fmla="*/ 58 w 114"/>
                <a:gd name="T33" fmla="*/ 72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4"/>
                <a:gd name="T52" fmla="*/ 0 h 72"/>
                <a:gd name="T53" fmla="*/ 114 w 114"/>
                <a:gd name="T54" fmla="*/ 72 h 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4" h="72">
                  <a:moveTo>
                    <a:pt x="58" y="72"/>
                  </a:moveTo>
                  <a:lnTo>
                    <a:pt x="35" y="69"/>
                  </a:lnTo>
                  <a:lnTo>
                    <a:pt x="18" y="61"/>
                  </a:lnTo>
                  <a:lnTo>
                    <a:pt x="5" y="50"/>
                  </a:lnTo>
                  <a:lnTo>
                    <a:pt x="0" y="37"/>
                  </a:lnTo>
                  <a:lnTo>
                    <a:pt x="5" y="23"/>
                  </a:lnTo>
                  <a:lnTo>
                    <a:pt x="18" y="11"/>
                  </a:lnTo>
                  <a:lnTo>
                    <a:pt x="35" y="3"/>
                  </a:lnTo>
                  <a:lnTo>
                    <a:pt x="58" y="0"/>
                  </a:lnTo>
                  <a:lnTo>
                    <a:pt x="81" y="3"/>
                  </a:lnTo>
                  <a:lnTo>
                    <a:pt x="98" y="11"/>
                  </a:lnTo>
                  <a:lnTo>
                    <a:pt x="108" y="23"/>
                  </a:lnTo>
                  <a:lnTo>
                    <a:pt x="114" y="37"/>
                  </a:lnTo>
                  <a:lnTo>
                    <a:pt x="108" y="50"/>
                  </a:lnTo>
                  <a:lnTo>
                    <a:pt x="98" y="61"/>
                  </a:lnTo>
                  <a:lnTo>
                    <a:pt x="81" y="69"/>
                  </a:lnTo>
                  <a:lnTo>
                    <a:pt x="58" y="7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 name="Freeform 51"/>
            <p:cNvSpPr>
              <a:spLocks/>
            </p:cNvSpPr>
            <p:nvPr/>
          </p:nvSpPr>
          <p:spPr bwMode="auto">
            <a:xfrm>
              <a:off x="2616" y="1796"/>
              <a:ext cx="114" cy="72"/>
            </a:xfrm>
            <a:custGeom>
              <a:avLst/>
              <a:gdLst>
                <a:gd name="T0" fmla="*/ 56 w 114"/>
                <a:gd name="T1" fmla="*/ 72 h 72"/>
                <a:gd name="T2" fmla="*/ 36 w 114"/>
                <a:gd name="T3" fmla="*/ 68 h 72"/>
                <a:gd name="T4" fmla="*/ 18 w 114"/>
                <a:gd name="T5" fmla="*/ 60 h 72"/>
                <a:gd name="T6" fmla="*/ 5 w 114"/>
                <a:gd name="T7" fmla="*/ 49 h 72"/>
                <a:gd name="T8" fmla="*/ 0 w 114"/>
                <a:gd name="T9" fmla="*/ 36 h 72"/>
                <a:gd name="T10" fmla="*/ 5 w 114"/>
                <a:gd name="T11" fmla="*/ 22 h 72"/>
                <a:gd name="T12" fmla="*/ 18 w 114"/>
                <a:gd name="T13" fmla="*/ 11 h 72"/>
                <a:gd name="T14" fmla="*/ 36 w 114"/>
                <a:gd name="T15" fmla="*/ 3 h 72"/>
                <a:gd name="T16" fmla="*/ 56 w 114"/>
                <a:gd name="T17" fmla="*/ 0 h 72"/>
                <a:gd name="T18" fmla="*/ 78 w 114"/>
                <a:gd name="T19" fmla="*/ 3 h 72"/>
                <a:gd name="T20" fmla="*/ 96 w 114"/>
                <a:gd name="T21" fmla="*/ 11 h 72"/>
                <a:gd name="T22" fmla="*/ 109 w 114"/>
                <a:gd name="T23" fmla="*/ 22 h 72"/>
                <a:gd name="T24" fmla="*/ 114 w 114"/>
                <a:gd name="T25" fmla="*/ 36 h 72"/>
                <a:gd name="T26" fmla="*/ 109 w 114"/>
                <a:gd name="T27" fmla="*/ 49 h 72"/>
                <a:gd name="T28" fmla="*/ 96 w 114"/>
                <a:gd name="T29" fmla="*/ 60 h 72"/>
                <a:gd name="T30" fmla="*/ 78 w 114"/>
                <a:gd name="T31" fmla="*/ 68 h 72"/>
                <a:gd name="T32" fmla="*/ 56 w 114"/>
                <a:gd name="T33" fmla="*/ 72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4"/>
                <a:gd name="T52" fmla="*/ 0 h 72"/>
                <a:gd name="T53" fmla="*/ 114 w 114"/>
                <a:gd name="T54" fmla="*/ 72 h 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4" h="72">
                  <a:moveTo>
                    <a:pt x="56" y="72"/>
                  </a:moveTo>
                  <a:lnTo>
                    <a:pt x="36" y="68"/>
                  </a:lnTo>
                  <a:lnTo>
                    <a:pt x="18" y="60"/>
                  </a:lnTo>
                  <a:lnTo>
                    <a:pt x="5" y="49"/>
                  </a:lnTo>
                  <a:lnTo>
                    <a:pt x="0" y="36"/>
                  </a:lnTo>
                  <a:lnTo>
                    <a:pt x="5" y="22"/>
                  </a:lnTo>
                  <a:lnTo>
                    <a:pt x="18" y="11"/>
                  </a:lnTo>
                  <a:lnTo>
                    <a:pt x="36" y="3"/>
                  </a:lnTo>
                  <a:lnTo>
                    <a:pt x="56" y="0"/>
                  </a:lnTo>
                  <a:lnTo>
                    <a:pt x="78" y="3"/>
                  </a:lnTo>
                  <a:lnTo>
                    <a:pt x="96" y="11"/>
                  </a:lnTo>
                  <a:lnTo>
                    <a:pt x="109" y="22"/>
                  </a:lnTo>
                  <a:lnTo>
                    <a:pt x="114" y="36"/>
                  </a:lnTo>
                  <a:lnTo>
                    <a:pt x="109" y="49"/>
                  </a:lnTo>
                  <a:lnTo>
                    <a:pt x="96" y="60"/>
                  </a:lnTo>
                  <a:lnTo>
                    <a:pt x="78" y="68"/>
                  </a:lnTo>
                  <a:lnTo>
                    <a:pt x="56" y="7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Freeform 52"/>
            <p:cNvSpPr>
              <a:spLocks/>
            </p:cNvSpPr>
            <p:nvPr/>
          </p:nvSpPr>
          <p:spPr bwMode="auto">
            <a:xfrm>
              <a:off x="2292" y="1613"/>
              <a:ext cx="113" cy="72"/>
            </a:xfrm>
            <a:custGeom>
              <a:avLst/>
              <a:gdLst>
                <a:gd name="T0" fmla="*/ 55 w 113"/>
                <a:gd name="T1" fmla="*/ 72 h 72"/>
                <a:gd name="T2" fmla="*/ 35 w 113"/>
                <a:gd name="T3" fmla="*/ 69 h 72"/>
                <a:gd name="T4" fmla="*/ 17 w 113"/>
                <a:gd name="T5" fmla="*/ 61 h 72"/>
                <a:gd name="T6" fmla="*/ 5 w 113"/>
                <a:gd name="T7" fmla="*/ 50 h 72"/>
                <a:gd name="T8" fmla="*/ 0 w 113"/>
                <a:gd name="T9" fmla="*/ 37 h 72"/>
                <a:gd name="T10" fmla="*/ 5 w 113"/>
                <a:gd name="T11" fmla="*/ 23 h 72"/>
                <a:gd name="T12" fmla="*/ 17 w 113"/>
                <a:gd name="T13" fmla="*/ 11 h 72"/>
                <a:gd name="T14" fmla="*/ 35 w 113"/>
                <a:gd name="T15" fmla="*/ 3 h 72"/>
                <a:gd name="T16" fmla="*/ 55 w 113"/>
                <a:gd name="T17" fmla="*/ 0 h 72"/>
                <a:gd name="T18" fmla="*/ 78 w 113"/>
                <a:gd name="T19" fmla="*/ 3 h 72"/>
                <a:gd name="T20" fmla="*/ 95 w 113"/>
                <a:gd name="T21" fmla="*/ 11 h 72"/>
                <a:gd name="T22" fmla="*/ 108 w 113"/>
                <a:gd name="T23" fmla="*/ 23 h 72"/>
                <a:gd name="T24" fmla="*/ 113 w 113"/>
                <a:gd name="T25" fmla="*/ 37 h 72"/>
                <a:gd name="T26" fmla="*/ 108 w 113"/>
                <a:gd name="T27" fmla="*/ 50 h 72"/>
                <a:gd name="T28" fmla="*/ 95 w 113"/>
                <a:gd name="T29" fmla="*/ 61 h 72"/>
                <a:gd name="T30" fmla="*/ 78 w 113"/>
                <a:gd name="T31" fmla="*/ 69 h 72"/>
                <a:gd name="T32" fmla="*/ 55 w 113"/>
                <a:gd name="T33" fmla="*/ 72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3"/>
                <a:gd name="T52" fmla="*/ 0 h 72"/>
                <a:gd name="T53" fmla="*/ 113 w 113"/>
                <a:gd name="T54" fmla="*/ 72 h 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3" h="72">
                  <a:moveTo>
                    <a:pt x="55" y="72"/>
                  </a:moveTo>
                  <a:lnTo>
                    <a:pt x="35" y="69"/>
                  </a:lnTo>
                  <a:lnTo>
                    <a:pt x="17" y="61"/>
                  </a:lnTo>
                  <a:lnTo>
                    <a:pt x="5" y="50"/>
                  </a:lnTo>
                  <a:lnTo>
                    <a:pt x="0" y="37"/>
                  </a:lnTo>
                  <a:lnTo>
                    <a:pt x="5" y="23"/>
                  </a:lnTo>
                  <a:lnTo>
                    <a:pt x="17" y="11"/>
                  </a:lnTo>
                  <a:lnTo>
                    <a:pt x="35" y="3"/>
                  </a:lnTo>
                  <a:lnTo>
                    <a:pt x="55" y="0"/>
                  </a:lnTo>
                  <a:lnTo>
                    <a:pt x="78" y="3"/>
                  </a:lnTo>
                  <a:lnTo>
                    <a:pt x="95" y="11"/>
                  </a:lnTo>
                  <a:lnTo>
                    <a:pt x="108" y="23"/>
                  </a:lnTo>
                  <a:lnTo>
                    <a:pt x="113" y="37"/>
                  </a:lnTo>
                  <a:lnTo>
                    <a:pt x="108" y="50"/>
                  </a:lnTo>
                  <a:lnTo>
                    <a:pt x="95" y="61"/>
                  </a:lnTo>
                  <a:lnTo>
                    <a:pt x="78" y="69"/>
                  </a:lnTo>
                  <a:lnTo>
                    <a:pt x="55" y="7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 name="Freeform 53"/>
            <p:cNvSpPr>
              <a:spLocks/>
            </p:cNvSpPr>
            <p:nvPr/>
          </p:nvSpPr>
          <p:spPr bwMode="auto">
            <a:xfrm>
              <a:off x="2928" y="1964"/>
              <a:ext cx="114" cy="70"/>
            </a:xfrm>
            <a:custGeom>
              <a:avLst/>
              <a:gdLst>
                <a:gd name="T0" fmla="*/ 56 w 114"/>
                <a:gd name="T1" fmla="*/ 70 h 70"/>
                <a:gd name="T2" fmla="*/ 36 w 114"/>
                <a:gd name="T3" fmla="*/ 67 h 70"/>
                <a:gd name="T4" fmla="*/ 18 w 114"/>
                <a:gd name="T5" fmla="*/ 59 h 70"/>
                <a:gd name="T6" fmla="*/ 5 w 114"/>
                <a:gd name="T7" fmla="*/ 48 h 70"/>
                <a:gd name="T8" fmla="*/ 0 w 114"/>
                <a:gd name="T9" fmla="*/ 35 h 70"/>
                <a:gd name="T10" fmla="*/ 5 w 114"/>
                <a:gd name="T11" fmla="*/ 20 h 70"/>
                <a:gd name="T12" fmla="*/ 18 w 114"/>
                <a:gd name="T13" fmla="*/ 9 h 70"/>
                <a:gd name="T14" fmla="*/ 36 w 114"/>
                <a:gd name="T15" fmla="*/ 3 h 70"/>
                <a:gd name="T16" fmla="*/ 56 w 114"/>
                <a:gd name="T17" fmla="*/ 0 h 70"/>
                <a:gd name="T18" fmla="*/ 78 w 114"/>
                <a:gd name="T19" fmla="*/ 3 h 70"/>
                <a:gd name="T20" fmla="*/ 96 w 114"/>
                <a:gd name="T21" fmla="*/ 9 h 70"/>
                <a:gd name="T22" fmla="*/ 109 w 114"/>
                <a:gd name="T23" fmla="*/ 20 h 70"/>
                <a:gd name="T24" fmla="*/ 114 w 114"/>
                <a:gd name="T25" fmla="*/ 35 h 70"/>
                <a:gd name="T26" fmla="*/ 109 w 114"/>
                <a:gd name="T27" fmla="*/ 48 h 70"/>
                <a:gd name="T28" fmla="*/ 96 w 114"/>
                <a:gd name="T29" fmla="*/ 59 h 70"/>
                <a:gd name="T30" fmla="*/ 78 w 114"/>
                <a:gd name="T31" fmla="*/ 67 h 70"/>
                <a:gd name="T32" fmla="*/ 56 w 114"/>
                <a:gd name="T33" fmla="*/ 70 h 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4"/>
                <a:gd name="T52" fmla="*/ 0 h 70"/>
                <a:gd name="T53" fmla="*/ 114 w 114"/>
                <a:gd name="T54" fmla="*/ 70 h 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4" h="70">
                  <a:moveTo>
                    <a:pt x="56" y="70"/>
                  </a:moveTo>
                  <a:lnTo>
                    <a:pt x="36" y="67"/>
                  </a:lnTo>
                  <a:lnTo>
                    <a:pt x="18" y="59"/>
                  </a:lnTo>
                  <a:lnTo>
                    <a:pt x="5" y="48"/>
                  </a:lnTo>
                  <a:lnTo>
                    <a:pt x="0" y="35"/>
                  </a:lnTo>
                  <a:lnTo>
                    <a:pt x="5" y="20"/>
                  </a:lnTo>
                  <a:lnTo>
                    <a:pt x="18" y="9"/>
                  </a:lnTo>
                  <a:lnTo>
                    <a:pt x="36" y="3"/>
                  </a:lnTo>
                  <a:lnTo>
                    <a:pt x="56" y="0"/>
                  </a:lnTo>
                  <a:lnTo>
                    <a:pt x="78" y="3"/>
                  </a:lnTo>
                  <a:lnTo>
                    <a:pt x="96" y="9"/>
                  </a:lnTo>
                  <a:lnTo>
                    <a:pt x="109" y="20"/>
                  </a:lnTo>
                  <a:lnTo>
                    <a:pt x="114" y="35"/>
                  </a:lnTo>
                  <a:lnTo>
                    <a:pt x="109" y="48"/>
                  </a:lnTo>
                  <a:lnTo>
                    <a:pt x="96" y="59"/>
                  </a:lnTo>
                  <a:lnTo>
                    <a:pt x="78" y="67"/>
                  </a:lnTo>
                  <a:lnTo>
                    <a:pt x="56" y="7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 name="Freeform 54"/>
            <p:cNvSpPr>
              <a:spLocks/>
            </p:cNvSpPr>
            <p:nvPr/>
          </p:nvSpPr>
          <p:spPr bwMode="auto">
            <a:xfrm>
              <a:off x="3487" y="1964"/>
              <a:ext cx="114" cy="70"/>
            </a:xfrm>
            <a:custGeom>
              <a:avLst/>
              <a:gdLst>
                <a:gd name="T0" fmla="*/ 58 w 114"/>
                <a:gd name="T1" fmla="*/ 70 h 70"/>
                <a:gd name="T2" fmla="*/ 36 w 114"/>
                <a:gd name="T3" fmla="*/ 67 h 70"/>
                <a:gd name="T4" fmla="*/ 18 w 114"/>
                <a:gd name="T5" fmla="*/ 59 h 70"/>
                <a:gd name="T6" fmla="*/ 5 w 114"/>
                <a:gd name="T7" fmla="*/ 48 h 70"/>
                <a:gd name="T8" fmla="*/ 0 w 114"/>
                <a:gd name="T9" fmla="*/ 35 h 70"/>
                <a:gd name="T10" fmla="*/ 5 w 114"/>
                <a:gd name="T11" fmla="*/ 20 h 70"/>
                <a:gd name="T12" fmla="*/ 18 w 114"/>
                <a:gd name="T13" fmla="*/ 9 h 70"/>
                <a:gd name="T14" fmla="*/ 36 w 114"/>
                <a:gd name="T15" fmla="*/ 3 h 70"/>
                <a:gd name="T16" fmla="*/ 58 w 114"/>
                <a:gd name="T17" fmla="*/ 0 h 70"/>
                <a:gd name="T18" fmla="*/ 81 w 114"/>
                <a:gd name="T19" fmla="*/ 3 h 70"/>
                <a:gd name="T20" fmla="*/ 98 w 114"/>
                <a:gd name="T21" fmla="*/ 9 h 70"/>
                <a:gd name="T22" fmla="*/ 109 w 114"/>
                <a:gd name="T23" fmla="*/ 20 h 70"/>
                <a:gd name="T24" fmla="*/ 114 w 114"/>
                <a:gd name="T25" fmla="*/ 35 h 70"/>
                <a:gd name="T26" fmla="*/ 109 w 114"/>
                <a:gd name="T27" fmla="*/ 48 h 70"/>
                <a:gd name="T28" fmla="*/ 98 w 114"/>
                <a:gd name="T29" fmla="*/ 59 h 70"/>
                <a:gd name="T30" fmla="*/ 81 w 114"/>
                <a:gd name="T31" fmla="*/ 67 h 70"/>
                <a:gd name="T32" fmla="*/ 58 w 114"/>
                <a:gd name="T33" fmla="*/ 70 h 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4"/>
                <a:gd name="T52" fmla="*/ 0 h 70"/>
                <a:gd name="T53" fmla="*/ 114 w 114"/>
                <a:gd name="T54" fmla="*/ 70 h 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4" h="70">
                  <a:moveTo>
                    <a:pt x="58" y="70"/>
                  </a:moveTo>
                  <a:lnTo>
                    <a:pt x="36" y="67"/>
                  </a:lnTo>
                  <a:lnTo>
                    <a:pt x="18" y="59"/>
                  </a:lnTo>
                  <a:lnTo>
                    <a:pt x="5" y="48"/>
                  </a:lnTo>
                  <a:lnTo>
                    <a:pt x="0" y="35"/>
                  </a:lnTo>
                  <a:lnTo>
                    <a:pt x="5" y="20"/>
                  </a:lnTo>
                  <a:lnTo>
                    <a:pt x="18" y="9"/>
                  </a:lnTo>
                  <a:lnTo>
                    <a:pt x="36" y="3"/>
                  </a:lnTo>
                  <a:lnTo>
                    <a:pt x="58" y="0"/>
                  </a:lnTo>
                  <a:lnTo>
                    <a:pt x="81" y="3"/>
                  </a:lnTo>
                  <a:lnTo>
                    <a:pt x="98" y="9"/>
                  </a:lnTo>
                  <a:lnTo>
                    <a:pt x="109" y="20"/>
                  </a:lnTo>
                  <a:lnTo>
                    <a:pt x="114" y="35"/>
                  </a:lnTo>
                  <a:lnTo>
                    <a:pt x="109" y="48"/>
                  </a:lnTo>
                  <a:lnTo>
                    <a:pt x="98" y="59"/>
                  </a:lnTo>
                  <a:lnTo>
                    <a:pt x="81" y="67"/>
                  </a:lnTo>
                  <a:lnTo>
                    <a:pt x="58" y="7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 name="Freeform 55"/>
            <p:cNvSpPr>
              <a:spLocks/>
            </p:cNvSpPr>
            <p:nvPr/>
          </p:nvSpPr>
          <p:spPr bwMode="auto">
            <a:xfrm>
              <a:off x="1134" y="1964"/>
              <a:ext cx="113" cy="70"/>
            </a:xfrm>
            <a:custGeom>
              <a:avLst/>
              <a:gdLst>
                <a:gd name="T0" fmla="*/ 55 w 113"/>
                <a:gd name="T1" fmla="*/ 70 h 70"/>
                <a:gd name="T2" fmla="*/ 35 w 113"/>
                <a:gd name="T3" fmla="*/ 67 h 70"/>
                <a:gd name="T4" fmla="*/ 17 w 113"/>
                <a:gd name="T5" fmla="*/ 59 h 70"/>
                <a:gd name="T6" fmla="*/ 5 w 113"/>
                <a:gd name="T7" fmla="*/ 48 h 70"/>
                <a:gd name="T8" fmla="*/ 0 w 113"/>
                <a:gd name="T9" fmla="*/ 35 h 70"/>
                <a:gd name="T10" fmla="*/ 5 w 113"/>
                <a:gd name="T11" fmla="*/ 20 h 70"/>
                <a:gd name="T12" fmla="*/ 17 w 113"/>
                <a:gd name="T13" fmla="*/ 9 h 70"/>
                <a:gd name="T14" fmla="*/ 35 w 113"/>
                <a:gd name="T15" fmla="*/ 3 h 70"/>
                <a:gd name="T16" fmla="*/ 55 w 113"/>
                <a:gd name="T17" fmla="*/ 0 h 70"/>
                <a:gd name="T18" fmla="*/ 78 w 113"/>
                <a:gd name="T19" fmla="*/ 3 h 70"/>
                <a:gd name="T20" fmla="*/ 95 w 113"/>
                <a:gd name="T21" fmla="*/ 9 h 70"/>
                <a:gd name="T22" fmla="*/ 108 w 113"/>
                <a:gd name="T23" fmla="*/ 20 h 70"/>
                <a:gd name="T24" fmla="*/ 113 w 113"/>
                <a:gd name="T25" fmla="*/ 35 h 70"/>
                <a:gd name="T26" fmla="*/ 108 w 113"/>
                <a:gd name="T27" fmla="*/ 48 h 70"/>
                <a:gd name="T28" fmla="*/ 95 w 113"/>
                <a:gd name="T29" fmla="*/ 59 h 70"/>
                <a:gd name="T30" fmla="*/ 78 w 113"/>
                <a:gd name="T31" fmla="*/ 67 h 70"/>
                <a:gd name="T32" fmla="*/ 55 w 113"/>
                <a:gd name="T33" fmla="*/ 70 h 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3"/>
                <a:gd name="T52" fmla="*/ 0 h 70"/>
                <a:gd name="T53" fmla="*/ 113 w 113"/>
                <a:gd name="T54" fmla="*/ 70 h 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3" h="70">
                  <a:moveTo>
                    <a:pt x="55" y="70"/>
                  </a:moveTo>
                  <a:lnTo>
                    <a:pt x="35" y="67"/>
                  </a:lnTo>
                  <a:lnTo>
                    <a:pt x="17" y="59"/>
                  </a:lnTo>
                  <a:lnTo>
                    <a:pt x="5" y="48"/>
                  </a:lnTo>
                  <a:lnTo>
                    <a:pt x="0" y="35"/>
                  </a:lnTo>
                  <a:lnTo>
                    <a:pt x="5" y="20"/>
                  </a:lnTo>
                  <a:lnTo>
                    <a:pt x="17" y="9"/>
                  </a:lnTo>
                  <a:lnTo>
                    <a:pt x="35" y="3"/>
                  </a:lnTo>
                  <a:lnTo>
                    <a:pt x="55" y="0"/>
                  </a:lnTo>
                  <a:lnTo>
                    <a:pt x="78" y="3"/>
                  </a:lnTo>
                  <a:lnTo>
                    <a:pt x="95" y="9"/>
                  </a:lnTo>
                  <a:lnTo>
                    <a:pt x="108" y="20"/>
                  </a:lnTo>
                  <a:lnTo>
                    <a:pt x="113" y="35"/>
                  </a:lnTo>
                  <a:lnTo>
                    <a:pt x="108" y="48"/>
                  </a:lnTo>
                  <a:lnTo>
                    <a:pt x="95" y="59"/>
                  </a:lnTo>
                  <a:lnTo>
                    <a:pt x="78" y="67"/>
                  </a:lnTo>
                  <a:lnTo>
                    <a:pt x="55" y="7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 name="Freeform 56"/>
            <p:cNvSpPr>
              <a:spLocks/>
            </p:cNvSpPr>
            <p:nvPr/>
          </p:nvSpPr>
          <p:spPr bwMode="auto">
            <a:xfrm>
              <a:off x="1730" y="1964"/>
              <a:ext cx="114" cy="70"/>
            </a:xfrm>
            <a:custGeom>
              <a:avLst/>
              <a:gdLst>
                <a:gd name="T0" fmla="*/ 58 w 114"/>
                <a:gd name="T1" fmla="*/ 70 h 70"/>
                <a:gd name="T2" fmla="*/ 35 w 114"/>
                <a:gd name="T3" fmla="*/ 67 h 70"/>
                <a:gd name="T4" fmla="*/ 18 w 114"/>
                <a:gd name="T5" fmla="*/ 59 h 70"/>
                <a:gd name="T6" fmla="*/ 5 w 114"/>
                <a:gd name="T7" fmla="*/ 48 h 70"/>
                <a:gd name="T8" fmla="*/ 0 w 114"/>
                <a:gd name="T9" fmla="*/ 35 h 70"/>
                <a:gd name="T10" fmla="*/ 5 w 114"/>
                <a:gd name="T11" fmla="*/ 20 h 70"/>
                <a:gd name="T12" fmla="*/ 18 w 114"/>
                <a:gd name="T13" fmla="*/ 9 h 70"/>
                <a:gd name="T14" fmla="*/ 35 w 114"/>
                <a:gd name="T15" fmla="*/ 3 h 70"/>
                <a:gd name="T16" fmla="*/ 58 w 114"/>
                <a:gd name="T17" fmla="*/ 0 h 70"/>
                <a:gd name="T18" fmla="*/ 81 w 114"/>
                <a:gd name="T19" fmla="*/ 3 h 70"/>
                <a:gd name="T20" fmla="*/ 98 w 114"/>
                <a:gd name="T21" fmla="*/ 9 h 70"/>
                <a:gd name="T22" fmla="*/ 108 w 114"/>
                <a:gd name="T23" fmla="*/ 20 h 70"/>
                <a:gd name="T24" fmla="*/ 114 w 114"/>
                <a:gd name="T25" fmla="*/ 35 h 70"/>
                <a:gd name="T26" fmla="*/ 108 w 114"/>
                <a:gd name="T27" fmla="*/ 48 h 70"/>
                <a:gd name="T28" fmla="*/ 98 w 114"/>
                <a:gd name="T29" fmla="*/ 59 h 70"/>
                <a:gd name="T30" fmla="*/ 81 w 114"/>
                <a:gd name="T31" fmla="*/ 67 h 70"/>
                <a:gd name="T32" fmla="*/ 58 w 114"/>
                <a:gd name="T33" fmla="*/ 70 h 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4"/>
                <a:gd name="T52" fmla="*/ 0 h 70"/>
                <a:gd name="T53" fmla="*/ 114 w 114"/>
                <a:gd name="T54" fmla="*/ 70 h 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4" h="70">
                  <a:moveTo>
                    <a:pt x="58" y="70"/>
                  </a:moveTo>
                  <a:lnTo>
                    <a:pt x="35" y="67"/>
                  </a:lnTo>
                  <a:lnTo>
                    <a:pt x="18" y="59"/>
                  </a:lnTo>
                  <a:lnTo>
                    <a:pt x="5" y="48"/>
                  </a:lnTo>
                  <a:lnTo>
                    <a:pt x="0" y="35"/>
                  </a:lnTo>
                  <a:lnTo>
                    <a:pt x="5" y="20"/>
                  </a:lnTo>
                  <a:lnTo>
                    <a:pt x="18" y="9"/>
                  </a:lnTo>
                  <a:lnTo>
                    <a:pt x="35" y="3"/>
                  </a:lnTo>
                  <a:lnTo>
                    <a:pt x="58" y="0"/>
                  </a:lnTo>
                  <a:lnTo>
                    <a:pt x="81" y="3"/>
                  </a:lnTo>
                  <a:lnTo>
                    <a:pt x="98" y="9"/>
                  </a:lnTo>
                  <a:lnTo>
                    <a:pt x="108" y="20"/>
                  </a:lnTo>
                  <a:lnTo>
                    <a:pt x="114" y="35"/>
                  </a:lnTo>
                  <a:lnTo>
                    <a:pt x="108" y="48"/>
                  </a:lnTo>
                  <a:lnTo>
                    <a:pt x="98" y="59"/>
                  </a:lnTo>
                  <a:lnTo>
                    <a:pt x="81" y="67"/>
                  </a:lnTo>
                  <a:lnTo>
                    <a:pt x="58" y="7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 name="Freeform 57"/>
            <p:cNvSpPr>
              <a:spLocks/>
            </p:cNvSpPr>
            <p:nvPr/>
          </p:nvSpPr>
          <p:spPr bwMode="auto">
            <a:xfrm>
              <a:off x="2292" y="1964"/>
              <a:ext cx="113" cy="70"/>
            </a:xfrm>
            <a:custGeom>
              <a:avLst/>
              <a:gdLst>
                <a:gd name="T0" fmla="*/ 55 w 113"/>
                <a:gd name="T1" fmla="*/ 70 h 70"/>
                <a:gd name="T2" fmla="*/ 35 w 113"/>
                <a:gd name="T3" fmla="*/ 67 h 70"/>
                <a:gd name="T4" fmla="*/ 17 w 113"/>
                <a:gd name="T5" fmla="*/ 59 h 70"/>
                <a:gd name="T6" fmla="*/ 5 w 113"/>
                <a:gd name="T7" fmla="*/ 48 h 70"/>
                <a:gd name="T8" fmla="*/ 0 w 113"/>
                <a:gd name="T9" fmla="*/ 35 h 70"/>
                <a:gd name="T10" fmla="*/ 5 w 113"/>
                <a:gd name="T11" fmla="*/ 20 h 70"/>
                <a:gd name="T12" fmla="*/ 17 w 113"/>
                <a:gd name="T13" fmla="*/ 9 h 70"/>
                <a:gd name="T14" fmla="*/ 35 w 113"/>
                <a:gd name="T15" fmla="*/ 3 h 70"/>
                <a:gd name="T16" fmla="*/ 55 w 113"/>
                <a:gd name="T17" fmla="*/ 0 h 70"/>
                <a:gd name="T18" fmla="*/ 78 w 113"/>
                <a:gd name="T19" fmla="*/ 3 h 70"/>
                <a:gd name="T20" fmla="*/ 95 w 113"/>
                <a:gd name="T21" fmla="*/ 9 h 70"/>
                <a:gd name="T22" fmla="*/ 108 w 113"/>
                <a:gd name="T23" fmla="*/ 20 h 70"/>
                <a:gd name="T24" fmla="*/ 113 w 113"/>
                <a:gd name="T25" fmla="*/ 35 h 70"/>
                <a:gd name="T26" fmla="*/ 108 w 113"/>
                <a:gd name="T27" fmla="*/ 48 h 70"/>
                <a:gd name="T28" fmla="*/ 95 w 113"/>
                <a:gd name="T29" fmla="*/ 59 h 70"/>
                <a:gd name="T30" fmla="*/ 78 w 113"/>
                <a:gd name="T31" fmla="*/ 67 h 70"/>
                <a:gd name="T32" fmla="*/ 55 w 113"/>
                <a:gd name="T33" fmla="*/ 70 h 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3"/>
                <a:gd name="T52" fmla="*/ 0 h 70"/>
                <a:gd name="T53" fmla="*/ 113 w 113"/>
                <a:gd name="T54" fmla="*/ 70 h 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3" h="70">
                  <a:moveTo>
                    <a:pt x="55" y="70"/>
                  </a:moveTo>
                  <a:lnTo>
                    <a:pt x="35" y="67"/>
                  </a:lnTo>
                  <a:lnTo>
                    <a:pt x="17" y="59"/>
                  </a:lnTo>
                  <a:lnTo>
                    <a:pt x="5" y="48"/>
                  </a:lnTo>
                  <a:lnTo>
                    <a:pt x="0" y="35"/>
                  </a:lnTo>
                  <a:lnTo>
                    <a:pt x="5" y="20"/>
                  </a:lnTo>
                  <a:lnTo>
                    <a:pt x="17" y="9"/>
                  </a:lnTo>
                  <a:lnTo>
                    <a:pt x="35" y="3"/>
                  </a:lnTo>
                  <a:lnTo>
                    <a:pt x="55" y="0"/>
                  </a:lnTo>
                  <a:lnTo>
                    <a:pt x="78" y="3"/>
                  </a:lnTo>
                  <a:lnTo>
                    <a:pt x="95" y="9"/>
                  </a:lnTo>
                  <a:lnTo>
                    <a:pt x="108" y="20"/>
                  </a:lnTo>
                  <a:lnTo>
                    <a:pt x="113" y="35"/>
                  </a:lnTo>
                  <a:lnTo>
                    <a:pt x="108" y="48"/>
                  </a:lnTo>
                  <a:lnTo>
                    <a:pt x="95" y="59"/>
                  </a:lnTo>
                  <a:lnTo>
                    <a:pt x="78" y="67"/>
                  </a:lnTo>
                  <a:lnTo>
                    <a:pt x="55" y="7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Tree>
    <p:extLst>
      <p:ext uri="{BB962C8B-B14F-4D97-AF65-F5344CB8AC3E}">
        <p14:creationId xmlns:p14="http://schemas.microsoft.com/office/powerpoint/2010/main" val="36281118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Investigative Goals</a:t>
            </a:r>
          </a:p>
        </p:txBody>
      </p:sp>
      <p:sp>
        <p:nvSpPr>
          <p:cNvPr id="5" name="Content Placeholder 4"/>
          <p:cNvSpPr>
            <a:spLocks noGrp="1"/>
          </p:cNvSpPr>
          <p:nvPr>
            <p:ph sz="half" idx="1"/>
          </p:nvPr>
        </p:nvSpPr>
        <p:spPr>
          <a:xfrm>
            <a:off x="234536" y="1444010"/>
            <a:ext cx="8671957" cy="4921623"/>
          </a:xfrm>
        </p:spPr>
        <p:txBody>
          <a:bodyPr/>
          <a:lstStyle/>
          <a:p>
            <a:pPr marL="0" lvl="0" indent="0" defTabSz="897301" fontAlgn="auto">
              <a:spcAft>
                <a:spcPts val="0"/>
              </a:spcAft>
              <a:buNone/>
              <a:defRPr/>
            </a:pPr>
            <a:r>
              <a:rPr lang="en-US" sz="2300" dirty="0"/>
              <a:t>The investigation is a detailed fact-finding process with primary goals of</a:t>
            </a:r>
            <a:r>
              <a:rPr lang="en-US" sz="2300" kern="1200" dirty="0">
                <a:solidFill>
                  <a:prstClr val="black"/>
                </a:solidFill>
                <a:latin typeface="Georgia" panose="02040502050405020303" pitchFamily="18" charset="0"/>
              </a:rPr>
              <a:t>:</a:t>
            </a:r>
          </a:p>
          <a:p>
            <a:pPr marL="457200" lvl="0" indent="-457200" defTabSz="897301" fontAlgn="auto">
              <a:spcAft>
                <a:spcPts val="0"/>
              </a:spcAft>
              <a:buFont typeface="+mj-lt"/>
              <a:buAutoNum type="arabicPeriod"/>
              <a:defRPr/>
            </a:pPr>
            <a:r>
              <a:rPr lang="en-US" sz="2300" kern="1200" dirty="0">
                <a:solidFill>
                  <a:prstClr val="black"/>
                </a:solidFill>
                <a:latin typeface="Georgia" panose="02040502050405020303" pitchFamily="18" charset="0"/>
              </a:rPr>
              <a:t>Assessing immediate safety threats and ongoing risk to the child</a:t>
            </a:r>
          </a:p>
          <a:p>
            <a:pPr marL="457200" lvl="0" indent="-457200" defTabSz="897301" fontAlgn="auto">
              <a:spcAft>
                <a:spcPts val="0"/>
              </a:spcAft>
              <a:buFont typeface="+mj-lt"/>
              <a:buAutoNum type="arabicPeriod"/>
              <a:defRPr/>
            </a:pPr>
            <a:r>
              <a:rPr lang="en-US" sz="2300" kern="1200" dirty="0">
                <a:solidFill>
                  <a:prstClr val="black"/>
                </a:solidFill>
                <a:latin typeface="Georgia" panose="02040502050405020303" pitchFamily="18" charset="0"/>
              </a:rPr>
              <a:t>Maximizing information obtained about the alleged incident</a:t>
            </a:r>
          </a:p>
          <a:p>
            <a:pPr marL="457200" lvl="0" indent="-457200" defTabSz="897301" fontAlgn="auto">
              <a:spcAft>
                <a:spcPts val="0"/>
              </a:spcAft>
              <a:buFont typeface="+mj-lt"/>
              <a:buAutoNum type="arabicPeriod"/>
              <a:defRPr/>
            </a:pPr>
            <a:r>
              <a:rPr lang="en-US" sz="2300" kern="1200" dirty="0">
                <a:solidFill>
                  <a:prstClr val="black"/>
                </a:solidFill>
                <a:latin typeface="Georgia" panose="02040502050405020303" pitchFamily="18" charset="0"/>
              </a:rPr>
              <a:t>Gathering evidence to support the findings</a:t>
            </a:r>
          </a:p>
          <a:p>
            <a:pPr marL="457200" lvl="0" indent="-457200" defTabSz="897301" fontAlgn="auto">
              <a:spcAft>
                <a:spcPts val="0"/>
              </a:spcAft>
              <a:buFont typeface="+mj-lt"/>
              <a:buAutoNum type="arabicPeriod"/>
              <a:defRPr/>
            </a:pPr>
            <a:r>
              <a:rPr lang="en-US" sz="2300" kern="1200" dirty="0">
                <a:solidFill>
                  <a:prstClr val="black"/>
                </a:solidFill>
                <a:latin typeface="Georgia" panose="02040502050405020303" pitchFamily="18" charset="0"/>
              </a:rPr>
              <a:t>Minimizing trauma to the child</a:t>
            </a:r>
          </a:p>
          <a:p>
            <a:pPr marL="457200" lvl="0" indent="-457200" defTabSz="897301" fontAlgn="auto">
              <a:spcAft>
                <a:spcPts val="0"/>
              </a:spcAft>
              <a:buFont typeface="+mj-lt"/>
              <a:buAutoNum type="arabicPeriod"/>
              <a:defRPr/>
            </a:pPr>
            <a:r>
              <a:rPr lang="en-US" sz="2300" kern="1200" dirty="0">
                <a:solidFill>
                  <a:prstClr val="black"/>
                </a:solidFill>
                <a:latin typeface="Georgia" panose="02040502050405020303" pitchFamily="18" charset="0"/>
              </a:rPr>
              <a:t>Maintaining the integrity of the investigative process</a:t>
            </a:r>
          </a:p>
          <a:p>
            <a:pPr marL="457200" lvl="0" indent="-457200" defTabSz="897301" fontAlgn="auto">
              <a:spcAft>
                <a:spcPts val="0"/>
              </a:spcAft>
              <a:buFont typeface="+mj-lt"/>
              <a:buAutoNum type="arabicPeriod"/>
              <a:defRPr/>
            </a:pPr>
            <a:r>
              <a:rPr lang="en-US" sz="2300" kern="1200" dirty="0">
                <a:solidFill>
                  <a:prstClr val="black"/>
                </a:solidFill>
                <a:latin typeface="Georgia" panose="02040502050405020303" pitchFamily="18" charset="0"/>
              </a:rPr>
              <a:t>Determining whether the allegation of child sexual abuse is substantiated</a:t>
            </a:r>
          </a:p>
          <a:p>
            <a:pPr marL="457200" lvl="0" indent="-457200" defTabSz="897301" fontAlgn="auto">
              <a:spcAft>
                <a:spcPts val="0"/>
              </a:spcAft>
              <a:buFont typeface="+mj-lt"/>
              <a:buAutoNum type="arabicPeriod"/>
              <a:defRPr/>
            </a:pPr>
            <a:r>
              <a:rPr lang="en-US" sz="2300" kern="1200" dirty="0">
                <a:solidFill>
                  <a:prstClr val="black"/>
                </a:solidFill>
                <a:latin typeface="Georgia" panose="02040502050405020303" pitchFamily="18" charset="0"/>
              </a:rPr>
              <a:t>Developing and implementing  a plan to protect the child</a:t>
            </a:r>
          </a:p>
          <a:p>
            <a:endParaRPr lang="en-US" dirty="0"/>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pPr>
                <a:defRPr/>
              </a:pPr>
              <a:t>14</a:t>
            </a:fld>
            <a:endParaRPr lang="en-US" dirty="0">
              <a:latin typeface="Arial" charset="0"/>
            </a:endParaRPr>
          </a:p>
        </p:txBody>
      </p:sp>
    </p:spTree>
    <p:extLst>
      <p:ext uri="{BB962C8B-B14F-4D97-AF65-F5344CB8AC3E}">
        <p14:creationId xmlns:p14="http://schemas.microsoft.com/office/powerpoint/2010/main" val="20305936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Activity</a:t>
            </a:r>
          </a:p>
        </p:txBody>
      </p:sp>
      <p:sp>
        <p:nvSpPr>
          <p:cNvPr id="7" name="Content Placeholder 6"/>
          <p:cNvSpPr>
            <a:spLocks noGrp="1"/>
          </p:cNvSpPr>
          <p:nvPr>
            <p:ph idx="1"/>
          </p:nvPr>
        </p:nvSpPr>
        <p:spPr/>
        <p:txBody>
          <a:bodyPr/>
          <a:lstStyle/>
          <a:p>
            <a:r>
              <a:rPr lang="en-US" sz="3200" dirty="0"/>
              <a:t>Record three important skills or qualities an investigative interview must possess.</a:t>
            </a:r>
          </a:p>
          <a:p>
            <a:pPr>
              <a:lnSpc>
                <a:spcPct val="200000"/>
              </a:lnSpc>
            </a:pPr>
            <a:endParaRPr lang="en-US" sz="3200" dirty="0"/>
          </a:p>
          <a:p>
            <a:r>
              <a:rPr lang="en-US" sz="3200" dirty="0"/>
              <a:t>What skills do they need to have related to those roles?</a:t>
            </a:r>
          </a:p>
        </p:txBody>
      </p:sp>
      <p:sp>
        <p:nvSpPr>
          <p:cNvPr id="5" name="Slide Number Placeholder 4"/>
          <p:cNvSpPr>
            <a:spLocks noGrp="1"/>
          </p:cNvSpPr>
          <p:nvPr>
            <p:ph type="sldNum" sz="quarter" idx="11"/>
          </p:nvPr>
        </p:nvSpPr>
        <p:spPr/>
        <p:txBody>
          <a:bodyPr/>
          <a:lstStyle/>
          <a:p>
            <a:pPr>
              <a:defRPr/>
            </a:pPr>
            <a:fld id="{7F7BBE67-B3D0-4F17-AB43-0FFFF70BD775}" type="slidenum">
              <a:rPr lang="en-US" smtClean="0"/>
              <a:pPr>
                <a:defRPr/>
              </a:pPr>
              <a:t>15</a:t>
            </a:fld>
            <a:endParaRPr lang="en-US" sz="1400" dirty="0">
              <a:latin typeface="Arial" charset="0"/>
            </a:endParaRPr>
          </a:p>
        </p:txBody>
      </p:sp>
    </p:spTree>
    <p:extLst>
      <p:ext uri="{BB962C8B-B14F-4D97-AF65-F5344CB8AC3E}">
        <p14:creationId xmlns:p14="http://schemas.microsoft.com/office/powerpoint/2010/main" val="13320970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Successful Interviewer</a:t>
            </a:r>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pPr>
                <a:defRPr/>
              </a:pPr>
              <a:t>16</a:t>
            </a:fld>
            <a:endParaRPr lang="en-US" dirty="0">
              <a:latin typeface="Arial" charset="0"/>
            </a:endParaRPr>
          </a:p>
        </p:txBody>
      </p:sp>
      <p:sp>
        <p:nvSpPr>
          <p:cNvPr id="5" name="TextBox 4"/>
          <p:cNvSpPr txBox="1"/>
          <p:nvPr/>
        </p:nvSpPr>
        <p:spPr>
          <a:xfrm>
            <a:off x="577065" y="1362842"/>
            <a:ext cx="8376929" cy="5139869"/>
          </a:xfrm>
          <a:prstGeom prst="rect">
            <a:avLst/>
          </a:prstGeom>
          <a:noFill/>
        </p:spPr>
        <p:txBody>
          <a:bodyPr wrap="square" rtlCol="0">
            <a:spAutoFit/>
          </a:bodyPr>
          <a:lstStyle/>
          <a:p>
            <a:pPr marL="457200" indent="-457200">
              <a:buFont typeface="+mj-lt"/>
              <a:buAutoNum type="arabicPeriod"/>
            </a:pPr>
            <a:r>
              <a:rPr lang="en-US" sz="2200" dirty="0">
                <a:latin typeface="+mn-lt"/>
              </a:rPr>
              <a:t>Possesses a sense of professionalism and takes responsibility for conducting an effective and fair interview/investigation</a:t>
            </a:r>
          </a:p>
          <a:p>
            <a:pPr marL="457200" indent="-457200">
              <a:buFont typeface="+mj-lt"/>
              <a:buAutoNum type="arabicPeriod"/>
            </a:pPr>
            <a:r>
              <a:rPr lang="en-US" sz="2200" dirty="0">
                <a:latin typeface="+mn-lt"/>
              </a:rPr>
              <a:t>Uses effective listening skills, including active listening</a:t>
            </a:r>
          </a:p>
          <a:p>
            <a:pPr marL="457200" indent="-457200">
              <a:buFont typeface="+mj-lt"/>
              <a:buAutoNum type="arabicPeriod"/>
            </a:pPr>
            <a:r>
              <a:rPr lang="en-US" sz="2200" dirty="0">
                <a:latin typeface="+mn-lt"/>
              </a:rPr>
              <a:t>Employs detailed observation skills</a:t>
            </a:r>
          </a:p>
          <a:p>
            <a:pPr marL="457200" indent="-457200">
              <a:buFont typeface="+mj-lt"/>
              <a:buAutoNum type="arabicPeriod"/>
            </a:pPr>
            <a:r>
              <a:rPr lang="en-US" sz="2200" dirty="0">
                <a:latin typeface="+mn-lt"/>
              </a:rPr>
              <a:t>Is able to rapidly establish rapport with any individual with whom they come in contact, regardless of cultural differences or the interviewer’s personal feelings</a:t>
            </a:r>
          </a:p>
          <a:p>
            <a:pPr marL="457200" indent="-457200">
              <a:buFont typeface="+mj-lt"/>
              <a:buAutoNum type="arabicPeriod"/>
            </a:pPr>
            <a:r>
              <a:rPr lang="en-US" sz="2200" dirty="0">
                <a:latin typeface="+mn-lt"/>
              </a:rPr>
              <a:t>Maintains self-control while establishing empathy with interviewees</a:t>
            </a:r>
          </a:p>
          <a:p>
            <a:pPr marL="457200" indent="-457200">
              <a:buFont typeface="+mj-lt"/>
              <a:buAutoNum type="arabicPeriod"/>
            </a:pPr>
            <a:r>
              <a:rPr lang="en-US" sz="2200" dirty="0">
                <a:latin typeface="+mn-lt"/>
              </a:rPr>
              <a:t>Has intricate knowledge of the laws and regulations affecting child abuse</a:t>
            </a:r>
          </a:p>
          <a:p>
            <a:pPr marL="457200" indent="-457200">
              <a:buFont typeface="+mj-lt"/>
              <a:buAutoNum type="arabicPeriod"/>
            </a:pPr>
            <a:r>
              <a:rPr lang="en-US" sz="2200" dirty="0">
                <a:latin typeface="+mn-lt"/>
              </a:rPr>
              <a:t>Confronts inconsistencies while gaining cooperation with the safety plan</a:t>
            </a:r>
          </a:p>
          <a:p>
            <a:pPr marL="457200" indent="-457200">
              <a:buFont typeface="+mj-lt"/>
              <a:buAutoNum type="arabicPeriod"/>
            </a:pPr>
            <a:r>
              <a:rPr lang="en-US" sz="2200" dirty="0">
                <a:latin typeface="+mn-lt"/>
              </a:rPr>
              <a:t>In intent on finding the truth</a:t>
            </a:r>
          </a:p>
          <a:p>
            <a:pPr marL="457200" indent="-457200">
              <a:buFont typeface="+mj-lt"/>
              <a:buAutoNum type="arabicPeriod"/>
            </a:pPr>
            <a:endParaRPr lang="en-US" sz="2000" dirty="0">
              <a:latin typeface="+mn-lt"/>
            </a:endParaRPr>
          </a:p>
        </p:txBody>
      </p:sp>
    </p:spTree>
    <p:extLst>
      <p:ext uri="{BB962C8B-B14F-4D97-AF65-F5344CB8AC3E}">
        <p14:creationId xmlns:p14="http://schemas.microsoft.com/office/powerpoint/2010/main" val="35838108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 of Interview Types</a:t>
            </a:r>
          </a:p>
        </p:txBody>
      </p:sp>
      <p:sp>
        <p:nvSpPr>
          <p:cNvPr id="3" name="Content Placeholder 2"/>
          <p:cNvSpPr>
            <a:spLocks noGrp="1"/>
          </p:cNvSpPr>
          <p:nvPr>
            <p:ph idx="1"/>
          </p:nvPr>
        </p:nvSpPr>
        <p:spPr>
          <a:xfrm>
            <a:off x="470645" y="1308206"/>
            <a:ext cx="8247888" cy="4881284"/>
          </a:xfrm>
        </p:spPr>
        <p:txBody>
          <a:bodyPr/>
          <a:lstStyle/>
          <a:p>
            <a:pPr marL="0" indent="0">
              <a:buNone/>
            </a:pPr>
            <a:r>
              <a:rPr lang="en-US" dirty="0"/>
              <a:t>Investigative Interview</a:t>
            </a:r>
          </a:p>
          <a:p>
            <a:pPr lvl="1"/>
            <a:r>
              <a:rPr lang="en-US" dirty="0"/>
              <a:t>A directed conversation between an investigator and a subject in order to gather information about an incident, identifying individuals and resources necessary to assure child safety</a:t>
            </a:r>
          </a:p>
          <a:p>
            <a:pPr lvl="1"/>
            <a:endParaRPr lang="en-US" dirty="0"/>
          </a:p>
          <a:p>
            <a:pPr marL="0" indent="0">
              <a:buNone/>
            </a:pPr>
            <a:r>
              <a:rPr lang="en-US" dirty="0"/>
              <a:t>Forensic Interview</a:t>
            </a:r>
          </a:p>
          <a:p>
            <a:pPr lvl="1"/>
            <a:r>
              <a:rPr lang="en-US" dirty="0"/>
              <a:t>Narrowly-defined interview process between a specially-trained law enforcement official or interviewer which uses a specific order to the interview process, concentrating on obtaining information relating to evidence and prosecution</a:t>
            </a:r>
          </a:p>
          <a:p>
            <a:pPr lvl="1"/>
            <a:endParaRPr lang="en-US" dirty="0"/>
          </a:p>
          <a:p>
            <a:pPr lvl="2"/>
            <a:endParaRPr lang="en-US" i="1" dirty="0"/>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pPr>
                <a:defRPr/>
              </a:pPr>
              <a:t>17</a:t>
            </a:fld>
            <a:endParaRPr lang="en-US" dirty="0">
              <a:latin typeface="Arial" charset="0"/>
            </a:endParaRPr>
          </a:p>
        </p:txBody>
      </p:sp>
    </p:spTree>
    <p:extLst>
      <p:ext uri="{BB962C8B-B14F-4D97-AF65-F5344CB8AC3E}">
        <p14:creationId xmlns:p14="http://schemas.microsoft.com/office/powerpoint/2010/main" val="42376982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 of Interview Types (continued)</a:t>
            </a:r>
          </a:p>
        </p:txBody>
      </p:sp>
      <p:sp>
        <p:nvSpPr>
          <p:cNvPr id="3" name="Content Placeholder 2"/>
          <p:cNvSpPr>
            <a:spLocks noGrp="1"/>
          </p:cNvSpPr>
          <p:nvPr>
            <p:ph idx="1"/>
          </p:nvPr>
        </p:nvSpPr>
        <p:spPr>
          <a:xfrm>
            <a:off x="470645" y="1308206"/>
            <a:ext cx="8247888" cy="4881284"/>
          </a:xfrm>
        </p:spPr>
        <p:txBody>
          <a:bodyPr/>
          <a:lstStyle/>
          <a:p>
            <a:pPr marL="0" indent="0">
              <a:buNone/>
            </a:pPr>
            <a:endParaRPr lang="en-US" dirty="0"/>
          </a:p>
          <a:p>
            <a:pPr marL="0" indent="0">
              <a:buNone/>
            </a:pPr>
            <a:r>
              <a:rPr lang="en-US" dirty="0"/>
              <a:t>Therapeutic Interview</a:t>
            </a:r>
          </a:p>
          <a:p>
            <a:pPr lvl="1"/>
            <a:r>
              <a:rPr lang="en-US" dirty="0"/>
              <a:t>Clinical interview concerned with a child’s perceptions of events and how the events affected the child. Typically conducted by mental health professionals or counselors, focusing on helping the child navigate the healing process</a:t>
            </a:r>
          </a:p>
          <a:p>
            <a:pPr lvl="1"/>
            <a:endParaRPr lang="en-US" dirty="0"/>
          </a:p>
          <a:p>
            <a:pPr lvl="1"/>
            <a:endParaRPr lang="en-US" dirty="0"/>
          </a:p>
          <a:p>
            <a:pPr lvl="2"/>
            <a:endParaRPr lang="en-US" i="1" dirty="0"/>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pPr>
                <a:defRPr/>
              </a:pPr>
              <a:t>18</a:t>
            </a:fld>
            <a:endParaRPr lang="en-US" dirty="0">
              <a:latin typeface="Arial" charset="0"/>
            </a:endParaRPr>
          </a:p>
        </p:txBody>
      </p:sp>
    </p:spTree>
    <p:extLst>
      <p:ext uri="{BB962C8B-B14F-4D97-AF65-F5344CB8AC3E}">
        <p14:creationId xmlns:p14="http://schemas.microsoft.com/office/powerpoint/2010/main" val="15744696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Resources</a:t>
            </a:r>
          </a:p>
        </p:txBody>
      </p:sp>
      <p:sp>
        <p:nvSpPr>
          <p:cNvPr id="3" name="Content Placeholder 2"/>
          <p:cNvSpPr>
            <a:spLocks noGrp="1"/>
          </p:cNvSpPr>
          <p:nvPr>
            <p:ph idx="1"/>
          </p:nvPr>
        </p:nvSpPr>
        <p:spPr>
          <a:xfrm>
            <a:off x="470645" y="1640714"/>
            <a:ext cx="8247888" cy="4881284"/>
          </a:xfrm>
        </p:spPr>
        <p:txBody>
          <a:bodyPr/>
          <a:lstStyle/>
          <a:p>
            <a:r>
              <a:rPr lang="en-US" dirty="0"/>
              <a:t>Article for accidental v. sexual abuse-related </a:t>
            </a:r>
            <a:r>
              <a:rPr lang="en-US" dirty="0" err="1"/>
              <a:t>hymenal</a:t>
            </a:r>
            <a:r>
              <a:rPr lang="en-US" dirty="0"/>
              <a:t> injury photographs </a:t>
            </a:r>
            <a:r>
              <a:rPr lang="en-US" i="1" dirty="0"/>
              <a:t>Child Abuse &amp; Neglect: Sexual Abuse</a:t>
            </a:r>
            <a:r>
              <a:rPr lang="en-US" dirty="0"/>
              <a:t> (June 16, 2006) by Angelo P. </a:t>
            </a:r>
            <a:r>
              <a:rPr lang="en-US" dirty="0" err="1"/>
              <a:t>Giardino</a:t>
            </a:r>
            <a:r>
              <a:rPr lang="en-US" dirty="0"/>
              <a:t> MD, PhD </a:t>
            </a:r>
            <a:r>
              <a:rPr lang="en-US" altLang="en-US" sz="2400" dirty="0">
                <a:hlinkClick r:id="rId2"/>
              </a:rPr>
              <a:t>http://www.emedicine.com/ped/topic2649.htm</a:t>
            </a:r>
            <a:endParaRPr lang="en-US" altLang="en-US" sz="2400" dirty="0"/>
          </a:p>
          <a:p>
            <a:pPr marL="0" indent="0">
              <a:buNone/>
            </a:pPr>
            <a:endParaRPr lang="en-US" altLang="en-US" sz="2400" dirty="0"/>
          </a:p>
          <a:p>
            <a:r>
              <a:rPr lang="en-US" dirty="0"/>
              <a:t>Forensic interviewing and certification: National Associate of Certified Child Forensic Interviewers </a:t>
            </a:r>
            <a:r>
              <a:rPr lang="en-US" altLang="en-US" sz="2400" dirty="0">
                <a:hlinkClick r:id="rId3"/>
              </a:rPr>
              <a:t>http://www.naccfi.com</a:t>
            </a:r>
            <a:endParaRPr lang="en-US" altLang="en-US" sz="2400" dirty="0"/>
          </a:p>
          <a:p>
            <a:endParaRPr lang="en-US" dirty="0"/>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pPr>
                <a:defRPr/>
              </a:pPr>
              <a:t>19</a:t>
            </a:fld>
            <a:endParaRPr lang="en-US" dirty="0">
              <a:latin typeface="Arial" charset="0"/>
            </a:endParaRPr>
          </a:p>
        </p:txBody>
      </p:sp>
    </p:spTree>
    <p:extLst>
      <p:ext uri="{BB962C8B-B14F-4D97-AF65-F5344CB8AC3E}">
        <p14:creationId xmlns:p14="http://schemas.microsoft.com/office/powerpoint/2010/main" val="4086971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Child Sexual Abuse Certification Series</a:t>
            </a:r>
          </a:p>
        </p:txBody>
      </p:sp>
      <p:sp>
        <p:nvSpPr>
          <p:cNvPr id="3" name="Content Placeholder 2"/>
          <p:cNvSpPr>
            <a:spLocks noGrp="1"/>
          </p:cNvSpPr>
          <p:nvPr>
            <p:ph idx="1"/>
          </p:nvPr>
        </p:nvSpPr>
        <p:spPr/>
        <p:txBody>
          <a:bodyPr/>
          <a:lstStyle/>
          <a:p>
            <a:pPr>
              <a:lnSpc>
                <a:spcPct val="200000"/>
              </a:lnSpc>
            </a:pPr>
            <a:r>
              <a:rPr lang="en-US" dirty="0"/>
              <a:t>203: Overview of Child Sexual Abuse</a:t>
            </a:r>
          </a:p>
          <a:p>
            <a:pPr>
              <a:lnSpc>
                <a:spcPct val="200000"/>
              </a:lnSpc>
            </a:pPr>
            <a:r>
              <a:rPr lang="en-US" dirty="0"/>
              <a:t>203: Sexuality of Children: Healthy Sexual Behaviors and Behaviors Which Cause Concern</a:t>
            </a:r>
          </a:p>
          <a:p>
            <a:pPr>
              <a:lnSpc>
                <a:spcPct val="200000"/>
              </a:lnSpc>
            </a:pPr>
            <a:r>
              <a:rPr lang="en-US" dirty="0"/>
              <a:t>203: Working with Juveniles Who Sexually Offend</a:t>
            </a:r>
          </a:p>
          <a:p>
            <a:pPr>
              <a:lnSpc>
                <a:spcPct val="200000"/>
              </a:lnSpc>
            </a:pPr>
            <a:r>
              <a:rPr lang="en-US" dirty="0"/>
              <a:t>203: Family Reunification and Case Closure</a:t>
            </a:r>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pPr>
                <a:defRPr/>
              </a:pPr>
              <a:t>2</a:t>
            </a:fld>
            <a:endParaRPr lang="en-US" dirty="0">
              <a:latin typeface="Arial" charset="0"/>
            </a:endParaRPr>
          </a:p>
        </p:txBody>
      </p:sp>
    </p:spTree>
    <p:extLst>
      <p:ext uri="{BB962C8B-B14F-4D97-AF65-F5344CB8AC3E}">
        <p14:creationId xmlns:p14="http://schemas.microsoft.com/office/powerpoint/2010/main" val="8662790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Mary Referral Script</a:t>
            </a:r>
          </a:p>
        </p:txBody>
      </p:sp>
      <p:sp>
        <p:nvSpPr>
          <p:cNvPr id="3" name="Content Placeholder 2"/>
          <p:cNvSpPr>
            <a:spLocks noGrp="1"/>
          </p:cNvSpPr>
          <p:nvPr>
            <p:ph idx="1"/>
          </p:nvPr>
        </p:nvSpPr>
        <p:spPr>
          <a:xfrm>
            <a:off x="446894" y="1652590"/>
            <a:ext cx="8247888" cy="4881284"/>
          </a:xfrm>
        </p:spPr>
        <p:txBody>
          <a:bodyPr/>
          <a:lstStyle/>
          <a:p>
            <a:r>
              <a:rPr lang="en-US" dirty="0"/>
              <a:t>Participants will be playing the role of a screener who takes referrals or screens them out for referral to other agencies or organizations. You receive a call at approximately 10:30 AM.</a:t>
            </a:r>
          </a:p>
          <a:p>
            <a:pPr marL="0" indent="0">
              <a:buNone/>
            </a:pPr>
            <a:endParaRPr lang="en-US" dirty="0"/>
          </a:p>
          <a:p>
            <a:r>
              <a:rPr lang="en-US" dirty="0"/>
              <a:t>What questions would you ask to determine if this is a valid referral?</a:t>
            </a:r>
          </a:p>
          <a:p>
            <a:pPr marL="0" indent="0">
              <a:buNone/>
            </a:pPr>
            <a:endParaRPr lang="en-US" dirty="0"/>
          </a:p>
          <a:p>
            <a:r>
              <a:rPr lang="en-US" dirty="0"/>
              <a:t>Refer to </a:t>
            </a:r>
            <a:r>
              <a:rPr lang="en-US" b="1" dirty="0"/>
              <a:t>Handout #4 (The Mary Referral)</a:t>
            </a:r>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pPr>
                <a:defRPr/>
              </a:pPr>
              <a:t>20</a:t>
            </a:fld>
            <a:endParaRPr lang="en-US" dirty="0">
              <a:latin typeface="Arial" charset="0"/>
            </a:endParaRPr>
          </a:p>
        </p:txBody>
      </p:sp>
    </p:spTree>
    <p:extLst>
      <p:ext uri="{BB962C8B-B14F-4D97-AF65-F5344CB8AC3E}">
        <p14:creationId xmlns:p14="http://schemas.microsoft.com/office/powerpoint/2010/main" val="35295438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Reporting to </a:t>
            </a:r>
            <a:r>
              <a:rPr lang="en-US" dirty="0" err="1"/>
              <a:t>ChildLine</a:t>
            </a:r>
            <a:endParaRPr lang="en-US" dirty="0"/>
          </a:p>
        </p:txBody>
      </p:sp>
      <p:sp>
        <p:nvSpPr>
          <p:cNvPr id="3" name="Content Placeholder 2"/>
          <p:cNvSpPr>
            <a:spLocks noGrp="1"/>
          </p:cNvSpPr>
          <p:nvPr>
            <p:ph idx="1"/>
          </p:nvPr>
        </p:nvSpPr>
        <p:spPr/>
        <p:txBody>
          <a:bodyPr/>
          <a:lstStyle/>
          <a:p>
            <a:r>
              <a:rPr lang="en-US" sz="2000" dirty="0"/>
              <a:t>Mandated reporters are required to report directly and immediately to ChildLine when they have reasonable cause to suspect a child is victim of abuse.</a:t>
            </a:r>
          </a:p>
          <a:p>
            <a:r>
              <a:rPr lang="en-US" sz="2000" dirty="0"/>
              <a:t>The CPSL was amended to require staff members of institutions to report directly to ChildLine rather than to a person in charge of the institution.</a:t>
            </a:r>
          </a:p>
          <a:p>
            <a:r>
              <a:rPr lang="en-US" sz="2000" dirty="0"/>
              <a:t>Mandated reporters can file an electronic report of suspected child abuse online. These reports can be made through the </a:t>
            </a:r>
            <a:r>
              <a:rPr lang="en-US" sz="2000" u="sng" dirty="0"/>
              <a:t>Child Welfare Portal</a:t>
            </a:r>
            <a:r>
              <a:rPr lang="en-US" sz="2000" dirty="0"/>
              <a:t>.</a:t>
            </a:r>
          </a:p>
          <a:p>
            <a:r>
              <a:rPr lang="en-US" sz="2000" dirty="0"/>
              <a:t>Do you want to learn more?</a:t>
            </a:r>
          </a:p>
          <a:p>
            <a:pPr lvl="1"/>
            <a:r>
              <a:rPr lang="en-US" sz="2000" i="1" dirty="0"/>
              <a:t>Recognizing and Reporting Child Abuse: Mandated and Permissive Reporting in Pennsylvania </a:t>
            </a:r>
            <a:r>
              <a:rPr lang="en-US" sz="2000" dirty="0"/>
              <a:t>(PACWRC)</a:t>
            </a:r>
            <a:endParaRPr lang="en-US" sz="2000" i="1" dirty="0"/>
          </a:p>
          <a:p>
            <a:pPr lvl="1"/>
            <a:endParaRPr lang="en-US" sz="2000" i="1" dirty="0"/>
          </a:p>
          <a:p>
            <a:pPr marL="457200" lvl="1" indent="0" algn="r">
              <a:buNone/>
            </a:pPr>
            <a:r>
              <a:rPr lang="en-US" sz="1200" dirty="0"/>
              <a:t>23 Pa. C.S. §6311. Persons required to report suspected child abuse</a:t>
            </a:r>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pPr>
                <a:defRPr/>
              </a:pPr>
              <a:t>21</a:t>
            </a:fld>
            <a:endParaRPr lang="en-US" dirty="0">
              <a:latin typeface="Arial" charset="0"/>
            </a:endParaRPr>
          </a:p>
        </p:txBody>
      </p:sp>
    </p:spTree>
    <p:extLst>
      <p:ext uri="{BB962C8B-B14F-4D97-AF65-F5344CB8AC3E}">
        <p14:creationId xmlns:p14="http://schemas.microsoft.com/office/powerpoint/2010/main" val="23104162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Receipt of Reports by a CCYA</a:t>
            </a:r>
          </a:p>
        </p:txBody>
      </p:sp>
      <p:sp>
        <p:nvSpPr>
          <p:cNvPr id="3" name="Content Placeholder 2"/>
          <p:cNvSpPr>
            <a:spLocks noGrp="1"/>
          </p:cNvSpPr>
          <p:nvPr>
            <p:ph idx="1"/>
          </p:nvPr>
        </p:nvSpPr>
        <p:spPr/>
        <p:txBody>
          <a:bodyPr/>
          <a:lstStyle/>
          <a:p>
            <a:r>
              <a:rPr lang="en-US" dirty="0"/>
              <a:t>When a report is made directly to a CCYA and not </a:t>
            </a:r>
            <a:r>
              <a:rPr lang="en-US" dirty="0" err="1"/>
              <a:t>ChildLine</a:t>
            </a:r>
            <a:r>
              <a:rPr lang="en-US" dirty="0"/>
              <a:t>, after ensuring the safety of the child and any other child in the child’s home, the CCYA must immediately notify the department of the report.</a:t>
            </a:r>
          </a:p>
          <a:p>
            <a:r>
              <a:rPr lang="en-US" dirty="0"/>
              <a:t>If the report was given over the phone, the CCYA must attempt to collect as much of the information listed in the “contents of report” as possible and submit information to the department within </a:t>
            </a:r>
            <a:r>
              <a:rPr lang="en-US" u="sng" dirty="0"/>
              <a:t>48 hours </a:t>
            </a:r>
            <a:r>
              <a:rPr lang="en-US" dirty="0"/>
              <a:t>by written report or by electronic technologies.</a:t>
            </a:r>
          </a:p>
          <a:p>
            <a:endParaRPr lang="en-US" dirty="0"/>
          </a:p>
          <a:p>
            <a:endParaRPr lang="en-US" dirty="0"/>
          </a:p>
          <a:p>
            <a:pPr marL="0" indent="0" algn="r">
              <a:buNone/>
            </a:pPr>
            <a:r>
              <a:rPr lang="en-US" sz="1200" dirty="0"/>
              <a:t>23 Pa, C.S. §6334. Disposition of complaints &amp; 23 Pa. C.S. §6313. Reporting procedure</a:t>
            </a:r>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pPr>
                <a:defRPr/>
              </a:pPr>
              <a:t>22</a:t>
            </a:fld>
            <a:endParaRPr lang="en-US" dirty="0">
              <a:latin typeface="Arial" charset="0"/>
            </a:endParaRPr>
          </a:p>
        </p:txBody>
      </p:sp>
    </p:spTree>
    <p:extLst>
      <p:ext uri="{BB962C8B-B14F-4D97-AF65-F5344CB8AC3E}">
        <p14:creationId xmlns:p14="http://schemas.microsoft.com/office/powerpoint/2010/main" val="33646797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514" y="1090259"/>
            <a:ext cx="8229600" cy="591671"/>
          </a:xfrm>
        </p:spPr>
        <p:txBody>
          <a:bodyPr/>
          <a:lstStyle/>
          <a:p>
            <a:r>
              <a:rPr lang="en-US" dirty="0"/>
              <a:t>When a Health Care Provider Makes a Report Involving an Infant</a:t>
            </a:r>
          </a:p>
        </p:txBody>
      </p:sp>
      <p:sp>
        <p:nvSpPr>
          <p:cNvPr id="3" name="Content Placeholder 2"/>
          <p:cNvSpPr>
            <a:spLocks noGrp="1"/>
          </p:cNvSpPr>
          <p:nvPr>
            <p:ph idx="1"/>
          </p:nvPr>
        </p:nvSpPr>
        <p:spPr>
          <a:xfrm>
            <a:off x="382094" y="1996974"/>
            <a:ext cx="4122921" cy="2337519"/>
          </a:xfrm>
        </p:spPr>
        <p:txBody>
          <a:bodyPr/>
          <a:lstStyle/>
          <a:p>
            <a:r>
              <a:rPr lang="en-US" sz="2200" dirty="0"/>
              <a:t>Ensure the safety of the child immediately</a:t>
            </a:r>
          </a:p>
          <a:p>
            <a:r>
              <a:rPr lang="en-US" sz="2200" dirty="0"/>
              <a:t>See the child within 48 hours of receipt of the report</a:t>
            </a:r>
          </a:p>
          <a:p>
            <a:r>
              <a:rPr lang="en-US" sz="2200" dirty="0"/>
              <a:t>Contact the parents of the child within 24 hours of receipt of the report</a:t>
            </a:r>
          </a:p>
          <a:p>
            <a:r>
              <a:rPr lang="en-US" sz="2200" dirty="0"/>
              <a:t>Provide necessary services for the child</a:t>
            </a:r>
          </a:p>
          <a:p>
            <a:endParaRPr lang="en-US" dirty="0"/>
          </a:p>
          <a:p>
            <a:pPr marL="0" indent="0">
              <a:buNone/>
            </a:pPr>
            <a:r>
              <a:rPr lang="en-US" sz="1200" dirty="0"/>
              <a:t>23 Pa. C.S. §6386. Mandatory reporting of children under one year of age</a:t>
            </a:r>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pPr>
                <a:defRPr/>
              </a:pPr>
              <a:t>23</a:t>
            </a:fld>
            <a:endParaRPr lang="en-US" dirty="0">
              <a:latin typeface="Arial" charset="0"/>
            </a:endParaRPr>
          </a:p>
        </p:txBody>
      </p:sp>
      <p:pic>
        <p:nvPicPr>
          <p:cNvPr id="1038" name="Picture 14" descr="C:\Users\eneail\AppData\Local\Microsoft\Windows\Temporary Internet Files\Content.IE5\YQGSID0D\baby-and-dad-sleeping[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1269" y="2341413"/>
            <a:ext cx="4080845" cy="2720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91245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Reporting Scenario #1</a:t>
            </a:r>
          </a:p>
        </p:txBody>
      </p:sp>
      <p:sp>
        <p:nvSpPr>
          <p:cNvPr id="3" name="Content Placeholder 2"/>
          <p:cNvSpPr>
            <a:spLocks noGrp="1"/>
          </p:cNvSpPr>
          <p:nvPr>
            <p:ph idx="1"/>
          </p:nvPr>
        </p:nvSpPr>
        <p:spPr>
          <a:xfrm>
            <a:off x="166255" y="1438834"/>
            <a:ext cx="4785755" cy="4881284"/>
          </a:xfrm>
        </p:spPr>
        <p:txBody>
          <a:bodyPr/>
          <a:lstStyle/>
          <a:p>
            <a:pPr marL="0" indent="0">
              <a:buNone/>
            </a:pPr>
            <a:r>
              <a:rPr lang="en-US" dirty="0"/>
              <a:t>Andrea is a volunteer at a music program sponsored through the YMCA where she regularly provides piano lessons. One of the children, Jessy, tells Andrea that her mother regularly touches her brother, Bryan, “down there.”  </a:t>
            </a:r>
          </a:p>
          <a:p>
            <a:pPr marL="0" indent="0">
              <a:buNone/>
            </a:pPr>
            <a:endParaRPr lang="en-US" dirty="0"/>
          </a:p>
          <a:p>
            <a:pPr marL="0" indent="0">
              <a:buNone/>
            </a:pPr>
            <a:r>
              <a:rPr lang="en-US" dirty="0"/>
              <a:t>In this instance is Andrea required to report? Why?</a:t>
            </a:r>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pPr>
                <a:defRPr/>
              </a:pPr>
              <a:t>24</a:t>
            </a:fld>
            <a:endParaRPr lang="en-US" dirty="0">
              <a:latin typeface="Arial" charset="0"/>
            </a:endParaRPr>
          </a:p>
        </p:txBody>
      </p:sp>
      <p:pic>
        <p:nvPicPr>
          <p:cNvPr id="2056" name="Picture 8" descr="C:\Users\eneail\AppData\Local\Microsoft\Windows\Temporary Internet Files\Content.IE5\5P3UTBB6\bigstock_The_Piano_Teacher_371996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4168" y="1429048"/>
            <a:ext cx="3331572" cy="4265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2396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Reporting Scenario #2</a:t>
            </a:r>
          </a:p>
        </p:txBody>
      </p:sp>
      <p:sp>
        <p:nvSpPr>
          <p:cNvPr id="3" name="Content Placeholder 2"/>
          <p:cNvSpPr>
            <a:spLocks noGrp="1"/>
          </p:cNvSpPr>
          <p:nvPr>
            <p:ph idx="1"/>
          </p:nvPr>
        </p:nvSpPr>
        <p:spPr>
          <a:xfrm>
            <a:off x="363766" y="1343831"/>
            <a:ext cx="4695121" cy="4881284"/>
          </a:xfrm>
        </p:spPr>
        <p:txBody>
          <a:bodyPr/>
          <a:lstStyle/>
          <a:p>
            <a:pPr marL="0" indent="0">
              <a:buNone/>
            </a:pPr>
            <a:r>
              <a:rPr lang="en-US" sz="2400" dirty="0"/>
              <a:t>Glenn, from a local CCYA, interviewed Mr. Kelley, a school teacher. Mr. Kelley told Glenn that yesterday he reported an incident of suspected child sexual abuse to his principal. He did not identify the child to Glenn. This conversation occurred after December 31, 2014.</a:t>
            </a:r>
          </a:p>
          <a:p>
            <a:pPr marL="0" indent="0">
              <a:buNone/>
            </a:pPr>
            <a:endParaRPr lang="en-US" sz="2400" dirty="0"/>
          </a:p>
          <a:p>
            <a:pPr marL="0" indent="0">
              <a:buNone/>
            </a:pPr>
            <a:r>
              <a:rPr lang="en-US" sz="2400" dirty="0"/>
              <a:t>How should Glenn respond? </a:t>
            </a:r>
          </a:p>
          <a:p>
            <a:pPr marL="0" indent="0">
              <a:buNone/>
            </a:pPr>
            <a:r>
              <a:rPr lang="en-US" sz="2400" dirty="0"/>
              <a:t>Why?</a:t>
            </a:r>
            <a:endParaRPr lang="en-US" dirty="0"/>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pPr>
                <a:defRPr/>
              </a:pPr>
              <a:t>25</a:t>
            </a:fld>
            <a:endParaRPr lang="en-US" dirty="0">
              <a:latin typeface="Arial" charset="0"/>
            </a:endParaRPr>
          </a:p>
        </p:txBody>
      </p:sp>
      <p:pic>
        <p:nvPicPr>
          <p:cNvPr id="3075" name="Picture 3" descr="C:\Users\eneail\AppData\Local\Microsoft\Windows\Temporary Internet Files\Content.IE5\TO9TBK7D\abc_gma_teacher_081020_m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8051" y="2220686"/>
            <a:ext cx="3974276" cy="2980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99713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 of Safety and Risk</a:t>
            </a:r>
          </a:p>
        </p:txBody>
      </p:sp>
      <p:sp>
        <p:nvSpPr>
          <p:cNvPr id="3" name="Content Placeholder 2"/>
          <p:cNvSpPr>
            <a:spLocks noGrp="1"/>
          </p:cNvSpPr>
          <p:nvPr>
            <p:ph idx="1"/>
          </p:nvPr>
        </p:nvSpPr>
        <p:spPr>
          <a:xfrm>
            <a:off x="470645" y="1308206"/>
            <a:ext cx="6607049" cy="4881284"/>
          </a:xfrm>
        </p:spPr>
        <p:txBody>
          <a:bodyPr/>
          <a:lstStyle/>
          <a:p>
            <a:pPr marL="0" indent="0">
              <a:buNone/>
            </a:pPr>
            <a:r>
              <a:rPr lang="en-US" dirty="0"/>
              <a:t>Safety</a:t>
            </a:r>
          </a:p>
          <a:p>
            <a:pPr lvl="1"/>
            <a:r>
              <a:rPr lang="en-US" dirty="0"/>
              <a:t>“a condition of being free from immediate harm”</a:t>
            </a:r>
          </a:p>
          <a:p>
            <a:pPr lvl="1"/>
            <a:endParaRPr lang="en-US" dirty="0"/>
          </a:p>
          <a:p>
            <a:pPr marL="457200" lvl="1" indent="0">
              <a:buNone/>
            </a:pPr>
            <a:r>
              <a:rPr lang="en-US" sz="1200" dirty="0"/>
              <a:t>(See OCYF </a:t>
            </a:r>
            <a:r>
              <a:rPr lang="en-US" sz="1200" i="1" dirty="0"/>
              <a:t>Bulletin #3490-06-01, effective 3/15/06, Safety Assessment and Planning Process</a:t>
            </a:r>
            <a:r>
              <a:rPr lang="en-US" sz="1200" dirty="0"/>
              <a:t>.)</a:t>
            </a:r>
          </a:p>
          <a:p>
            <a:pPr marL="457200" lvl="1" indent="0">
              <a:buNone/>
            </a:pPr>
            <a:endParaRPr lang="en-US" dirty="0"/>
          </a:p>
          <a:p>
            <a:pPr marL="0" indent="0">
              <a:buNone/>
            </a:pPr>
            <a:endParaRPr lang="en-US" dirty="0"/>
          </a:p>
          <a:p>
            <a:pPr marL="0" indent="0">
              <a:buNone/>
            </a:pPr>
            <a:r>
              <a:rPr lang="en-US" dirty="0"/>
              <a:t>Risk</a:t>
            </a:r>
          </a:p>
          <a:p>
            <a:pPr lvl="1"/>
            <a:r>
              <a:rPr lang="en-US" dirty="0"/>
              <a:t>“danger of future harm to the child”</a:t>
            </a:r>
          </a:p>
          <a:p>
            <a:pPr lvl="1"/>
            <a:endParaRPr lang="en-US" dirty="0"/>
          </a:p>
          <a:p>
            <a:pPr marL="457200" lvl="1" indent="0">
              <a:buNone/>
            </a:pPr>
            <a:r>
              <a:rPr lang="en-US" sz="1200" dirty="0"/>
              <a:t>(See OCYF </a:t>
            </a:r>
            <a:r>
              <a:rPr lang="en-US" sz="1200" i="1" dirty="0"/>
              <a:t>Bulletin #3490-97-01, effective July 1, 1997, Risk Assessment Policies and Procedures</a:t>
            </a:r>
            <a:r>
              <a:rPr lang="en-US" sz="1200" dirty="0"/>
              <a:t>.)</a:t>
            </a:r>
          </a:p>
          <a:p>
            <a:pPr lvl="1"/>
            <a:endParaRPr lang="en-US" dirty="0"/>
          </a:p>
          <a:p>
            <a:pPr lvl="2"/>
            <a:endParaRPr lang="en-US" i="1" dirty="0"/>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pPr>
                <a:defRPr/>
              </a:pPr>
              <a:t>26</a:t>
            </a:fld>
            <a:endParaRPr lang="en-US" dirty="0">
              <a:latin typeface="Arial" charset="0"/>
            </a:endParaRPr>
          </a:p>
        </p:txBody>
      </p:sp>
      <p:pic>
        <p:nvPicPr>
          <p:cNvPr id="5" name="Picture 6" descr="MCj0440520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6824353" y="1635827"/>
            <a:ext cx="1828800" cy="1752600"/>
          </a:xfrm>
          <a:prstGeom prst="rect">
            <a:avLst/>
          </a:prstGeom>
          <a:noFill/>
        </p:spPr>
      </p:pic>
      <p:pic>
        <p:nvPicPr>
          <p:cNvPr id="6" name="Picture 9" descr="MCj0442028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7366000" y="4045528"/>
            <a:ext cx="1117600" cy="1905000"/>
          </a:xfrm>
          <a:prstGeom prst="rect">
            <a:avLst/>
          </a:prstGeom>
          <a:noFill/>
        </p:spPr>
      </p:pic>
    </p:spTree>
    <p:extLst>
      <p:ext uri="{BB962C8B-B14F-4D97-AF65-F5344CB8AC3E}">
        <p14:creationId xmlns:p14="http://schemas.microsoft.com/office/powerpoint/2010/main" val="26261145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647" y="995251"/>
            <a:ext cx="8229600" cy="591671"/>
          </a:xfrm>
        </p:spPr>
        <p:txBody>
          <a:bodyPr/>
          <a:lstStyle/>
          <a:p>
            <a:r>
              <a:rPr lang="en-US" dirty="0"/>
              <a:t>Stages of the Interview Process</a:t>
            </a:r>
          </a:p>
        </p:txBody>
      </p:sp>
      <p:sp>
        <p:nvSpPr>
          <p:cNvPr id="3" name="Content Placeholder 2"/>
          <p:cNvSpPr>
            <a:spLocks noGrp="1"/>
          </p:cNvSpPr>
          <p:nvPr>
            <p:ph idx="1"/>
          </p:nvPr>
        </p:nvSpPr>
        <p:spPr>
          <a:xfrm>
            <a:off x="470646" y="2055361"/>
            <a:ext cx="4992004" cy="3763548"/>
          </a:xfrm>
        </p:spPr>
        <p:txBody>
          <a:bodyPr/>
          <a:lstStyle/>
          <a:p>
            <a:pPr marL="457200" indent="-457200">
              <a:buFont typeface="+mj-lt"/>
              <a:buAutoNum type="arabicPeriod"/>
            </a:pPr>
            <a:r>
              <a:rPr lang="en-US" sz="2800" dirty="0"/>
              <a:t>Preparation Stage</a:t>
            </a:r>
          </a:p>
          <a:p>
            <a:pPr marL="457200" indent="-457200">
              <a:buFont typeface="+mj-lt"/>
              <a:buAutoNum type="arabicPeriod"/>
            </a:pPr>
            <a:r>
              <a:rPr lang="en-US" sz="2800" dirty="0"/>
              <a:t>Beginning and Introductions Stage</a:t>
            </a:r>
          </a:p>
          <a:p>
            <a:pPr marL="457200" indent="-457200">
              <a:buFont typeface="+mj-lt"/>
              <a:buAutoNum type="arabicPeriod"/>
            </a:pPr>
            <a:r>
              <a:rPr lang="en-US" sz="2800" dirty="0"/>
              <a:t>Questioning and Clarification Stage</a:t>
            </a:r>
          </a:p>
          <a:p>
            <a:pPr marL="457200" indent="-457200">
              <a:buFont typeface="+mj-lt"/>
              <a:buAutoNum type="arabicPeriod"/>
            </a:pPr>
            <a:r>
              <a:rPr lang="en-US" sz="2800" dirty="0"/>
              <a:t>Ending and Transitions Stage</a:t>
            </a:r>
          </a:p>
          <a:p>
            <a:pPr marL="0" indent="0" algn="r">
              <a:buNone/>
            </a:pPr>
            <a:endParaRPr lang="fr-FR" sz="2000" dirty="0"/>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pPr>
                <a:defRPr/>
              </a:pPr>
              <a:t>27</a:t>
            </a:fld>
            <a:endParaRPr lang="en-US" dirty="0">
              <a:latin typeface="Arial" charset="0"/>
            </a:endParaRPr>
          </a:p>
        </p:txBody>
      </p:sp>
      <p:pic>
        <p:nvPicPr>
          <p:cNvPr id="5" name="Picture 20" descr="MPj0442843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5592288" y="2184070"/>
            <a:ext cx="3227388" cy="2743200"/>
          </a:xfrm>
          <a:prstGeom prst="rect">
            <a:avLst/>
          </a:prstGeom>
          <a:noFill/>
        </p:spPr>
      </p:pic>
    </p:spTree>
    <p:extLst>
      <p:ext uri="{BB962C8B-B14F-4D97-AF65-F5344CB8AC3E}">
        <p14:creationId xmlns:p14="http://schemas.microsoft.com/office/powerpoint/2010/main" val="1597819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Exclusions to Child Abuse</a:t>
            </a:r>
          </a:p>
        </p:txBody>
      </p:sp>
      <p:sp>
        <p:nvSpPr>
          <p:cNvPr id="3" name="Content Placeholder 2"/>
          <p:cNvSpPr>
            <a:spLocks noGrp="1"/>
          </p:cNvSpPr>
          <p:nvPr>
            <p:ph idx="1"/>
          </p:nvPr>
        </p:nvSpPr>
        <p:spPr/>
        <p:txBody>
          <a:bodyPr/>
          <a:lstStyle/>
          <a:p>
            <a:r>
              <a:rPr lang="en-US" dirty="0"/>
              <a:t>Environmental factors</a:t>
            </a:r>
          </a:p>
          <a:p>
            <a:r>
              <a:rPr lang="en-US" dirty="0"/>
              <a:t>Practice of religious beliefs</a:t>
            </a:r>
          </a:p>
          <a:p>
            <a:r>
              <a:rPr lang="en-US" dirty="0"/>
              <a:t>Use of force for supervisions, control or safety purposes</a:t>
            </a:r>
          </a:p>
          <a:p>
            <a:r>
              <a:rPr lang="en-US" dirty="0"/>
              <a:t>Rights of parents</a:t>
            </a:r>
          </a:p>
          <a:p>
            <a:r>
              <a:rPr lang="en-US" dirty="0"/>
              <a:t>Participation in events that involve physical contact with a child</a:t>
            </a:r>
          </a:p>
          <a:p>
            <a:r>
              <a:rPr lang="en-US" dirty="0"/>
              <a:t>Child-on-child contact</a:t>
            </a:r>
          </a:p>
          <a:p>
            <a:r>
              <a:rPr lang="en-US" dirty="0"/>
              <a:t>Defensive force</a:t>
            </a:r>
          </a:p>
          <a:p>
            <a:endParaRPr lang="en-US" dirty="0"/>
          </a:p>
          <a:p>
            <a:pPr marL="0" indent="0" algn="r">
              <a:buNone/>
            </a:pPr>
            <a:r>
              <a:rPr lang="en-US" sz="1200" dirty="0"/>
              <a:t>23 Pa. C.S. §6304. Exclusions from </a:t>
            </a:r>
            <a:r>
              <a:rPr lang="en-US" sz="1200"/>
              <a:t>child abuse</a:t>
            </a:r>
            <a:endParaRPr lang="en-US" sz="1200" dirty="0"/>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pPr>
                <a:defRPr/>
              </a:pPr>
              <a:t>28</a:t>
            </a:fld>
            <a:endParaRPr lang="en-US" dirty="0">
              <a:latin typeface="Arial" charset="0"/>
            </a:endParaRPr>
          </a:p>
        </p:txBody>
      </p:sp>
    </p:spTree>
    <p:extLst>
      <p:ext uri="{BB962C8B-B14F-4D97-AF65-F5344CB8AC3E}">
        <p14:creationId xmlns:p14="http://schemas.microsoft.com/office/powerpoint/2010/main" val="32218714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of Culture</a:t>
            </a:r>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pPr>
                <a:defRPr/>
              </a:pPr>
              <a:t>29</a:t>
            </a:fld>
            <a:endParaRPr lang="en-US" dirty="0">
              <a:latin typeface="Arial" charset="0"/>
            </a:endParaRPr>
          </a:p>
        </p:txBody>
      </p:sp>
      <p:sp>
        <p:nvSpPr>
          <p:cNvPr id="8" name="TextBox 7"/>
          <p:cNvSpPr txBox="1"/>
          <p:nvPr/>
        </p:nvSpPr>
        <p:spPr>
          <a:xfrm>
            <a:off x="332509" y="1520042"/>
            <a:ext cx="8383979" cy="4154984"/>
          </a:xfrm>
          <a:prstGeom prst="rect">
            <a:avLst/>
          </a:prstGeom>
          <a:noFill/>
        </p:spPr>
        <p:txBody>
          <a:bodyPr wrap="square" rtlCol="0">
            <a:spAutoFit/>
          </a:bodyPr>
          <a:lstStyle/>
          <a:p>
            <a:r>
              <a:rPr lang="en-US" dirty="0">
                <a:latin typeface="+mn-lt"/>
              </a:rPr>
              <a:t>Culture represents the vast structure of behavior, ideas, attitudes, values, habits, beliefs, customs, language, rituals, ceremonies, and practices “peculiar” to a particular group of people.</a:t>
            </a:r>
          </a:p>
          <a:p>
            <a:endParaRPr lang="en-US" dirty="0">
              <a:latin typeface="+mn-lt"/>
            </a:endParaRPr>
          </a:p>
          <a:p>
            <a:r>
              <a:rPr lang="en-US" dirty="0">
                <a:latin typeface="+mn-lt"/>
              </a:rPr>
              <a:t>It provides them with:</a:t>
            </a:r>
          </a:p>
          <a:p>
            <a:pPr marL="457200" indent="-457200">
              <a:buAutoNum type="arabicPeriod"/>
            </a:pPr>
            <a:r>
              <a:rPr lang="en-US" dirty="0">
                <a:latin typeface="+mn-lt"/>
              </a:rPr>
              <a:t>A general design for living</a:t>
            </a:r>
          </a:p>
          <a:p>
            <a:pPr marL="457200" indent="-457200">
              <a:buAutoNum type="arabicPeriod"/>
            </a:pPr>
            <a:r>
              <a:rPr lang="en-US" dirty="0">
                <a:latin typeface="+mn-lt"/>
              </a:rPr>
              <a:t>Patterns for interpreting reality</a:t>
            </a:r>
          </a:p>
          <a:p>
            <a:endParaRPr lang="en-US" dirty="0">
              <a:latin typeface="+mn-lt"/>
            </a:endParaRPr>
          </a:p>
          <a:p>
            <a:r>
              <a:rPr lang="en-US" dirty="0">
                <a:latin typeface="+mn-lt"/>
              </a:rPr>
              <a:t>Culture determines how we see the world and the way we see the world is reflected in our behavior.</a:t>
            </a:r>
          </a:p>
        </p:txBody>
      </p:sp>
    </p:spTree>
    <p:extLst>
      <p:ext uri="{BB962C8B-B14F-4D97-AF65-F5344CB8AC3E}">
        <p14:creationId xmlns:p14="http://schemas.microsoft.com/office/powerpoint/2010/main" val="2559427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Learning Objectives</a:t>
            </a:r>
          </a:p>
        </p:txBody>
      </p:sp>
      <p:sp>
        <p:nvSpPr>
          <p:cNvPr id="10" name="Content Placeholder 9"/>
          <p:cNvSpPr>
            <a:spLocks noGrp="1"/>
          </p:cNvSpPr>
          <p:nvPr>
            <p:ph idx="1"/>
          </p:nvPr>
        </p:nvSpPr>
        <p:spPr/>
        <p:txBody>
          <a:bodyPr/>
          <a:lstStyle/>
          <a:p>
            <a:pPr>
              <a:buFont typeface="Wingdings" panose="05000000000000000000" pitchFamily="2" charset="2"/>
              <a:buChar char="•"/>
            </a:pPr>
            <a:r>
              <a:rPr lang="en-US" sz="2400" dirty="0">
                <a:ea typeface="+mn-lt"/>
                <a:cs typeface="+mn-lt"/>
              </a:rPr>
              <a:t>Define the purpose and goals of an investigation in child sexual abuse;</a:t>
            </a:r>
            <a:endParaRPr lang="en-US" dirty="0">
              <a:ea typeface="Osaka"/>
              <a:cs typeface="+mn-lt"/>
            </a:endParaRPr>
          </a:p>
          <a:p>
            <a:pPr>
              <a:buFont typeface="Wingdings" panose="05000000000000000000" pitchFamily="2" charset="2"/>
              <a:buChar char="•"/>
            </a:pPr>
            <a:r>
              <a:rPr lang="en-US" sz="2400" dirty="0">
                <a:ea typeface="+mn-lt"/>
                <a:cs typeface="+mn-lt"/>
              </a:rPr>
              <a:t>Assess safety threats and risk factors in child sexual abuse investigations;</a:t>
            </a:r>
            <a:endParaRPr lang="en-US" dirty="0"/>
          </a:p>
          <a:p>
            <a:pPr>
              <a:buFont typeface="Wingdings" panose="05000000000000000000" pitchFamily="2" charset="2"/>
              <a:buChar char="•"/>
            </a:pPr>
            <a:r>
              <a:rPr lang="en-US" sz="2400" dirty="0">
                <a:ea typeface="+mn-lt"/>
                <a:cs typeface="+mn-lt"/>
              </a:rPr>
              <a:t>Know how to plan the logistics of an investigation, including issues of timing, location, sequencing and teaming with other professionals; and</a:t>
            </a:r>
          </a:p>
          <a:p>
            <a:pPr>
              <a:buFont typeface="Wingdings" panose="05000000000000000000" pitchFamily="2" charset="2"/>
              <a:buChar char="•"/>
            </a:pPr>
            <a:r>
              <a:rPr lang="en-US" sz="2400" dirty="0">
                <a:ea typeface="+mn-lt"/>
                <a:cs typeface="+mn-lt"/>
              </a:rPr>
              <a:t>Know the stages of the interview and the methods to be used in interviewing alleged child victims, non-offending parents, alleged perpetrators and collateral witnesses, as well as the dynamics involved in child sexual abuse.</a:t>
            </a:r>
          </a:p>
          <a:p>
            <a:pPr>
              <a:buFont typeface="Wingdings" panose="05000000000000000000" pitchFamily="2" charset="2"/>
              <a:buChar char="•"/>
            </a:pPr>
            <a:endParaRPr lang="en-US" sz="2400" dirty="0"/>
          </a:p>
        </p:txBody>
      </p:sp>
      <p:sp>
        <p:nvSpPr>
          <p:cNvPr id="6" name="Slide Number Placeholder 5"/>
          <p:cNvSpPr>
            <a:spLocks noGrp="1"/>
          </p:cNvSpPr>
          <p:nvPr>
            <p:ph type="sldNum" sz="quarter" idx="11"/>
          </p:nvPr>
        </p:nvSpPr>
        <p:spPr/>
        <p:txBody>
          <a:bodyPr/>
          <a:lstStyle/>
          <a:p>
            <a:fld id="{C49FAA35-CF82-4C62-BBAA-2977F00373C6}" type="slidenum">
              <a:rPr lang="en-US" smtClean="0"/>
              <a:pPr/>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647" y="793376"/>
            <a:ext cx="8229600" cy="883024"/>
          </a:xfrm>
        </p:spPr>
        <p:txBody>
          <a:bodyPr/>
          <a:lstStyle/>
          <a:p>
            <a:r>
              <a:rPr lang="en-US" dirty="0"/>
              <a:t>Sequencing of Interviews</a:t>
            </a:r>
          </a:p>
        </p:txBody>
      </p:sp>
      <p:sp>
        <p:nvSpPr>
          <p:cNvPr id="3" name="Content Placeholder 2"/>
          <p:cNvSpPr>
            <a:spLocks noGrp="1"/>
          </p:cNvSpPr>
          <p:nvPr>
            <p:ph idx="1"/>
          </p:nvPr>
        </p:nvSpPr>
        <p:spPr>
          <a:xfrm>
            <a:off x="470645" y="1752600"/>
            <a:ext cx="8247888" cy="4567518"/>
          </a:xfrm>
        </p:spPr>
        <p:txBody>
          <a:bodyPr/>
          <a:lstStyle/>
          <a:p>
            <a:pPr marL="0" indent="0">
              <a:buNone/>
            </a:pPr>
            <a:r>
              <a:rPr lang="en-US" dirty="0"/>
              <a:t>Best practice indicates that, after obtaining information from the referral source, interviews should occur in the following order:</a:t>
            </a:r>
          </a:p>
          <a:p>
            <a:pPr marL="457200" indent="-457200">
              <a:buFont typeface="+mj-lt"/>
              <a:buAutoNum type="arabicPeriod"/>
            </a:pPr>
            <a:r>
              <a:rPr lang="en-US" dirty="0"/>
              <a:t>The identified child</a:t>
            </a:r>
          </a:p>
          <a:p>
            <a:pPr marL="457200" indent="-457200">
              <a:buFont typeface="+mj-lt"/>
              <a:buAutoNum type="arabicPeriod"/>
            </a:pPr>
            <a:r>
              <a:rPr lang="en-US" dirty="0"/>
              <a:t>The siblings and/or other children</a:t>
            </a:r>
          </a:p>
          <a:p>
            <a:pPr marL="457200" indent="-457200">
              <a:buFont typeface="+mj-lt"/>
              <a:buAutoNum type="arabicPeriod"/>
            </a:pPr>
            <a:r>
              <a:rPr lang="en-US" dirty="0"/>
              <a:t>The non-offending parent</a:t>
            </a:r>
          </a:p>
          <a:p>
            <a:pPr marL="457200" indent="-457200">
              <a:buFont typeface="+mj-lt"/>
              <a:buAutoNum type="arabicPeriod"/>
            </a:pPr>
            <a:r>
              <a:rPr lang="en-US" dirty="0"/>
              <a:t>The alleged perpetrator</a:t>
            </a:r>
          </a:p>
          <a:p>
            <a:pPr marL="457200" indent="-457200">
              <a:buFont typeface="+mj-lt"/>
              <a:buAutoNum type="arabicPeriod"/>
            </a:pPr>
            <a:r>
              <a:rPr lang="en-US" dirty="0"/>
              <a:t>Collateral witnesses: other family members/others to whom the child may have disclosed (</a:t>
            </a:r>
            <a:r>
              <a:rPr lang="en-US" i="1" dirty="0"/>
              <a:t>e.g.</a:t>
            </a:r>
            <a:r>
              <a:rPr lang="en-US" dirty="0"/>
              <a:t>, a friend or school teacher)</a:t>
            </a:r>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solidFill>
                  <a:srgbClr val="000000"/>
                </a:solidFill>
              </a:rPr>
              <a:pPr>
                <a:defRPr/>
              </a:pPr>
              <a:t>30</a:t>
            </a:fld>
            <a:endParaRPr lang="en-US" dirty="0">
              <a:solidFill>
                <a:srgbClr val="000000"/>
              </a:solidFill>
              <a:latin typeface="Arial" charset="0"/>
            </a:endParaRPr>
          </a:p>
        </p:txBody>
      </p:sp>
    </p:spTree>
    <p:extLst>
      <p:ext uri="{BB962C8B-B14F-4D97-AF65-F5344CB8AC3E}">
        <p14:creationId xmlns:p14="http://schemas.microsoft.com/office/powerpoint/2010/main" val="10913516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Location of Interviews</a:t>
            </a:r>
          </a:p>
        </p:txBody>
      </p:sp>
      <p:sp>
        <p:nvSpPr>
          <p:cNvPr id="3" name="Content Placeholder 2"/>
          <p:cNvSpPr>
            <a:spLocks noGrp="1"/>
          </p:cNvSpPr>
          <p:nvPr>
            <p:ph idx="1"/>
          </p:nvPr>
        </p:nvSpPr>
        <p:spPr>
          <a:xfrm>
            <a:off x="470645" y="1403209"/>
            <a:ext cx="8247888" cy="4881284"/>
          </a:xfrm>
        </p:spPr>
        <p:txBody>
          <a:bodyPr/>
          <a:lstStyle/>
          <a:p>
            <a:pPr lvl="0"/>
            <a:r>
              <a:rPr lang="en-US" dirty="0"/>
              <a:t>Find a room/area where distractions can be minimized</a:t>
            </a:r>
          </a:p>
          <a:p>
            <a:pPr lvl="0"/>
            <a:endParaRPr lang="en-US" u="sng" dirty="0"/>
          </a:p>
          <a:p>
            <a:pPr lvl="0"/>
            <a:r>
              <a:rPr lang="en-US" dirty="0"/>
              <a:t>Place observers behind the child/interviewee </a:t>
            </a:r>
          </a:p>
          <a:p>
            <a:pPr lvl="0"/>
            <a:endParaRPr lang="en-US" dirty="0"/>
          </a:p>
          <a:p>
            <a:pPr lvl="0"/>
            <a:r>
              <a:rPr lang="en-US" dirty="0"/>
              <a:t>Interview a child before the medical examination (while child is fully clothed)</a:t>
            </a:r>
          </a:p>
          <a:p>
            <a:pPr lvl="0"/>
            <a:endParaRPr lang="en-US" dirty="0"/>
          </a:p>
          <a:p>
            <a:r>
              <a:rPr lang="en-US" dirty="0"/>
              <a:t>Have law enforcement officers in plain clothes with weapons concealed</a:t>
            </a:r>
            <a:br>
              <a:rPr lang="en-US" u="sng" dirty="0"/>
            </a:br>
            <a:endParaRPr lang="en-US" u="sng" dirty="0"/>
          </a:p>
          <a:p>
            <a:pPr marL="0" indent="0">
              <a:buNone/>
            </a:pPr>
            <a:r>
              <a:rPr lang="en-US" sz="1100" dirty="0"/>
              <a:t>Faller, K., </a:t>
            </a:r>
            <a:r>
              <a:rPr lang="en-US" sz="1100" i="1" dirty="0"/>
              <a:t>Child Sexual Abuse:  Intervention and Treatment Issues</a:t>
            </a:r>
            <a:r>
              <a:rPr lang="en-US" sz="1100" dirty="0"/>
              <a:t>. U.S. Department of Health and Human Services, Administration for Children and Families, Administration on Children, Youth and Families, National Center on Child Abuse and Neglect. The Circle Inc., McLean, VA, Subcontract S105-89-1730 (1993).</a:t>
            </a:r>
          </a:p>
          <a:p>
            <a:endParaRPr lang="en-US" u="sng" dirty="0"/>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pPr>
                <a:defRPr/>
              </a:pPr>
              <a:t>31</a:t>
            </a:fld>
            <a:endParaRPr lang="en-US" dirty="0">
              <a:latin typeface="Arial" charset="0"/>
            </a:endParaRPr>
          </a:p>
        </p:txBody>
      </p:sp>
    </p:spTree>
    <p:extLst>
      <p:ext uri="{BB962C8B-B14F-4D97-AF65-F5344CB8AC3E}">
        <p14:creationId xmlns:p14="http://schemas.microsoft.com/office/powerpoint/2010/main" val="18667761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Electronic Recording</a:t>
            </a:r>
          </a:p>
        </p:txBody>
      </p:sp>
      <p:sp>
        <p:nvSpPr>
          <p:cNvPr id="3" name="Content Placeholder 2"/>
          <p:cNvSpPr>
            <a:spLocks noGrp="1"/>
          </p:cNvSpPr>
          <p:nvPr>
            <p:ph idx="1"/>
          </p:nvPr>
        </p:nvSpPr>
        <p:spPr/>
        <p:txBody>
          <a:bodyPr/>
          <a:lstStyle/>
          <a:p>
            <a:r>
              <a:rPr lang="en-US" dirty="0"/>
              <a:t>Interviews of alleged child abuse victims and witnesses are often the primary source of evidence</a:t>
            </a:r>
          </a:p>
          <a:p>
            <a:r>
              <a:rPr lang="en-US" dirty="0"/>
              <a:t>It is critical that investigative interviews with children are </a:t>
            </a:r>
            <a:r>
              <a:rPr lang="en-US" i="1" dirty="0"/>
              <a:t>completely</a:t>
            </a:r>
            <a:r>
              <a:rPr lang="en-US" dirty="0"/>
              <a:t> and </a:t>
            </a:r>
            <a:r>
              <a:rPr lang="en-US" i="1" dirty="0"/>
              <a:t>accurately</a:t>
            </a:r>
            <a:r>
              <a:rPr lang="en-US" dirty="0"/>
              <a:t> documented</a:t>
            </a:r>
          </a:p>
          <a:p>
            <a:r>
              <a:rPr lang="en-US" dirty="0"/>
              <a:t>Documentation of interview includes:</a:t>
            </a:r>
          </a:p>
          <a:p>
            <a:pPr lvl="1"/>
            <a:r>
              <a:rPr lang="en-US" dirty="0"/>
              <a:t>Child’s exact verbal statements</a:t>
            </a:r>
          </a:p>
          <a:p>
            <a:pPr lvl="1"/>
            <a:r>
              <a:rPr lang="en-US" dirty="0"/>
              <a:t>Emotions/behaviors exhibited by the child</a:t>
            </a:r>
          </a:p>
          <a:p>
            <a:pPr lvl="1"/>
            <a:r>
              <a:rPr lang="en-US" dirty="0"/>
              <a:t>Questions posed by the interviewer</a:t>
            </a:r>
          </a:p>
          <a:p>
            <a:pPr lvl="1"/>
            <a:r>
              <a:rPr lang="en-US" dirty="0"/>
              <a:t>Behavioral interactions of the interviewer</a:t>
            </a:r>
          </a:p>
          <a:p>
            <a:pPr lvl="2"/>
            <a:r>
              <a:rPr lang="en-US" dirty="0"/>
              <a:t>This avoid future challenges that the interviewer manipulated the child’s verbal reports</a:t>
            </a:r>
          </a:p>
          <a:p>
            <a:pPr marL="914400" lvl="2" indent="0" algn="r">
              <a:buNone/>
            </a:pPr>
            <a:r>
              <a:rPr lang="en-US" sz="1800" i="1" dirty="0" err="1"/>
              <a:t>Russel</a:t>
            </a:r>
            <a:r>
              <a:rPr lang="en-US" sz="1800" i="1" dirty="0"/>
              <a:t>, 2011</a:t>
            </a:r>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pPr>
                <a:defRPr/>
              </a:pPr>
              <a:t>32</a:t>
            </a:fld>
            <a:endParaRPr lang="en-US" dirty="0">
              <a:latin typeface="Arial" charset="0"/>
            </a:endParaRPr>
          </a:p>
        </p:txBody>
      </p:sp>
    </p:spTree>
    <p:extLst>
      <p:ext uri="{BB962C8B-B14F-4D97-AF65-F5344CB8AC3E}">
        <p14:creationId xmlns:p14="http://schemas.microsoft.com/office/powerpoint/2010/main" val="9827285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Advantages of Electronic Recording</a:t>
            </a:r>
          </a:p>
        </p:txBody>
      </p:sp>
      <p:sp>
        <p:nvSpPr>
          <p:cNvPr id="3" name="Content Placeholder 2"/>
          <p:cNvSpPr>
            <a:spLocks noGrp="1"/>
          </p:cNvSpPr>
          <p:nvPr>
            <p:ph idx="1"/>
          </p:nvPr>
        </p:nvSpPr>
        <p:spPr/>
        <p:txBody>
          <a:bodyPr/>
          <a:lstStyle/>
          <a:p>
            <a:r>
              <a:rPr lang="en-US" dirty="0"/>
              <a:t>A means to decrease the number of interviews</a:t>
            </a:r>
          </a:p>
          <a:p>
            <a:r>
              <a:rPr lang="en-US" dirty="0"/>
              <a:t>Reduce the number of court appearances</a:t>
            </a:r>
          </a:p>
          <a:p>
            <a:r>
              <a:rPr lang="en-US" dirty="0"/>
              <a:t>Reduces the trauma that multiple interviews may cause children due to their experience of abuse</a:t>
            </a:r>
          </a:p>
          <a:p>
            <a:pPr lvl="1"/>
            <a:endParaRPr lang="en-US" dirty="0"/>
          </a:p>
          <a:p>
            <a:r>
              <a:rPr lang="en-US" dirty="0"/>
              <a:t>American Professional Society on the Abuse of Children (APSAC)</a:t>
            </a:r>
          </a:p>
          <a:p>
            <a:pPr lvl="1"/>
            <a:r>
              <a:rPr lang="en-US" dirty="0"/>
              <a:t>Advocates for electronic recordings as “the most comprehensive and accurate method of documentation”</a:t>
            </a:r>
          </a:p>
          <a:p>
            <a:pPr lvl="1"/>
            <a:endParaRPr lang="en-US" dirty="0"/>
          </a:p>
          <a:p>
            <a:pPr marL="457200" lvl="1" indent="0" algn="r">
              <a:buNone/>
            </a:pPr>
            <a:r>
              <a:rPr lang="en-US" sz="1800" i="1" dirty="0" err="1"/>
              <a:t>Russel</a:t>
            </a:r>
            <a:r>
              <a:rPr lang="en-US" sz="1800" i="1" dirty="0"/>
              <a:t>, 2011</a:t>
            </a:r>
          </a:p>
          <a:p>
            <a:pPr lvl="1"/>
            <a:endParaRPr lang="en-US" dirty="0"/>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pPr>
                <a:defRPr/>
              </a:pPr>
              <a:t>33</a:t>
            </a:fld>
            <a:endParaRPr lang="en-US" dirty="0">
              <a:latin typeface="Arial" charset="0"/>
            </a:endParaRPr>
          </a:p>
        </p:txBody>
      </p:sp>
    </p:spTree>
    <p:extLst>
      <p:ext uri="{BB962C8B-B14F-4D97-AF65-F5344CB8AC3E}">
        <p14:creationId xmlns:p14="http://schemas.microsoft.com/office/powerpoint/2010/main" val="25263065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647" y="829001"/>
            <a:ext cx="8229600" cy="591671"/>
          </a:xfrm>
        </p:spPr>
        <p:txBody>
          <a:bodyPr/>
          <a:lstStyle/>
          <a:p>
            <a:r>
              <a:rPr lang="en-US" dirty="0"/>
              <a:t>Tender Years Act Scramble Instructions</a:t>
            </a:r>
            <a:br>
              <a:rPr lang="en-US" dirty="0"/>
            </a:br>
            <a:r>
              <a:rPr lang="en-US" sz="2000" dirty="0"/>
              <a:t>(42 Pa. C.S.A. </a:t>
            </a:r>
            <a:r>
              <a:rPr lang="en-US" sz="2000" i="1" dirty="0"/>
              <a:t>§5985.1, Admissibility of certain statements)</a:t>
            </a:r>
            <a:endParaRPr lang="en-US" sz="2000" dirty="0"/>
          </a:p>
        </p:txBody>
      </p:sp>
      <p:sp>
        <p:nvSpPr>
          <p:cNvPr id="3" name="Content Placeholder 2"/>
          <p:cNvSpPr>
            <a:spLocks noGrp="1"/>
          </p:cNvSpPr>
          <p:nvPr>
            <p:ph idx="1"/>
          </p:nvPr>
        </p:nvSpPr>
        <p:spPr>
          <a:xfrm>
            <a:off x="470645" y="1557584"/>
            <a:ext cx="8247888" cy="4641332"/>
          </a:xfrm>
        </p:spPr>
        <p:txBody>
          <a:bodyPr/>
          <a:lstStyle/>
          <a:p>
            <a:pPr marL="0" indent="0">
              <a:buNone/>
            </a:pPr>
            <a:endParaRPr lang="en-US" dirty="0"/>
          </a:p>
          <a:p>
            <a:pPr marL="0" indent="0">
              <a:buNone/>
            </a:pPr>
            <a:r>
              <a:rPr lang="en-US" dirty="0"/>
              <a:t>Allows for an out-of-court statement by the child, age 12 or younger, admissible in any criminal proceeding relating to sexual offenses if the evidence is relevant and the child testifies or is unavailable as a witness</a:t>
            </a:r>
          </a:p>
          <a:p>
            <a:pPr marL="0" indent="0">
              <a:buNone/>
            </a:pPr>
            <a:endParaRPr lang="en-US" dirty="0"/>
          </a:p>
          <a:p>
            <a:pPr marL="0" indent="0">
              <a:buNone/>
            </a:pPr>
            <a:r>
              <a:rPr lang="en-US" b="1" dirty="0"/>
              <a:t>Unscramble the words on your handout (Appendix #2) </a:t>
            </a:r>
            <a:r>
              <a:rPr lang="en-US" b="1"/>
              <a:t>to complete a sentence.</a:t>
            </a:r>
          </a:p>
          <a:p>
            <a:endParaRPr lang="en-US" dirty="0"/>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pPr>
                <a:defRPr/>
              </a:pPr>
              <a:t>34</a:t>
            </a:fld>
            <a:endParaRPr lang="en-US" dirty="0">
              <a:latin typeface="Arial" charset="0"/>
            </a:endParaRPr>
          </a:p>
        </p:txBody>
      </p:sp>
    </p:spTree>
    <p:extLst>
      <p:ext uri="{BB962C8B-B14F-4D97-AF65-F5344CB8AC3E}">
        <p14:creationId xmlns:p14="http://schemas.microsoft.com/office/powerpoint/2010/main" val="7942174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Interviewing Tools</a:t>
            </a:r>
          </a:p>
        </p:txBody>
      </p:sp>
      <p:sp>
        <p:nvSpPr>
          <p:cNvPr id="3" name="Content Placeholder 2"/>
          <p:cNvSpPr>
            <a:spLocks noGrp="1"/>
          </p:cNvSpPr>
          <p:nvPr>
            <p:ph idx="1"/>
          </p:nvPr>
        </p:nvSpPr>
        <p:spPr>
          <a:xfrm>
            <a:off x="470645" y="1343834"/>
            <a:ext cx="8247888" cy="4881284"/>
          </a:xfrm>
        </p:spPr>
        <p:txBody>
          <a:bodyPr/>
          <a:lstStyle/>
          <a:p>
            <a:pPr marL="0" indent="0">
              <a:buNone/>
            </a:pPr>
            <a:endParaRPr lang="en-US" dirty="0"/>
          </a:p>
          <a:p>
            <a:r>
              <a:rPr lang="en-US" sz="2800" dirty="0"/>
              <a:t>Crayons and paper</a:t>
            </a:r>
          </a:p>
          <a:p>
            <a:r>
              <a:rPr lang="en-US" sz="2800" dirty="0"/>
              <a:t>Puppets</a:t>
            </a:r>
            <a:endParaRPr lang="en-US" sz="3200" dirty="0"/>
          </a:p>
          <a:p>
            <a:r>
              <a:rPr lang="en-US" sz="2800" dirty="0"/>
              <a:t>Dolls</a:t>
            </a:r>
          </a:p>
          <a:p>
            <a:r>
              <a:rPr lang="en-US" sz="2800" dirty="0"/>
              <a:t>Play Dough</a:t>
            </a:r>
          </a:p>
          <a:p>
            <a:r>
              <a:rPr lang="en-US" sz="2800" dirty="0"/>
              <a:t>Toy Telephones</a:t>
            </a:r>
          </a:p>
          <a:p>
            <a:r>
              <a:rPr lang="en-US" sz="2800" dirty="0"/>
              <a:t>Body Parts Drawing</a:t>
            </a:r>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pPr>
                <a:defRPr/>
              </a:pPr>
              <a:t>35</a:t>
            </a:fld>
            <a:endParaRPr lang="en-US" dirty="0">
              <a:latin typeface="Arial" charset="0"/>
            </a:endParaRPr>
          </a:p>
        </p:txBody>
      </p:sp>
      <p:pic>
        <p:nvPicPr>
          <p:cNvPr id="1027" name="Picture 3" descr="C:\Users\eneail\AppData\Local\Microsoft\Windows\Temporary Internet Files\Content.IE5\C174WXEN\crayola_crayon_by_misspurplepanda-d4ru6f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0813" y="1894906"/>
            <a:ext cx="3922843" cy="3116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28705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647" y="757751"/>
            <a:ext cx="8229600" cy="591671"/>
          </a:xfrm>
        </p:spPr>
        <p:txBody>
          <a:bodyPr/>
          <a:lstStyle/>
          <a:p>
            <a:r>
              <a:rPr lang="en-US" dirty="0"/>
              <a:t>Family Tree for the Doe-Davis Family</a:t>
            </a:r>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pPr>
                <a:defRPr/>
              </a:pPr>
              <a:t>36</a:t>
            </a:fld>
            <a:endParaRPr lang="en-US" dirty="0">
              <a:latin typeface="Arial" charset="0"/>
            </a:endParaRPr>
          </a:p>
        </p:txBody>
      </p:sp>
      <p:sp>
        <p:nvSpPr>
          <p:cNvPr id="32" name="Rectangle 3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3" name="Rectangle 34"/>
          <p:cNvSpPr>
            <a:spLocks noChangeArrowheads="1"/>
          </p:cNvSpPr>
          <p:nvPr/>
        </p:nvSpPr>
        <p:spPr bwMode="auto">
          <a:xfrm>
            <a:off x="285000" y="1472500"/>
            <a:ext cx="749300" cy="6858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itchFamily="34" charset="0"/>
                <a:ea typeface="Times New Roman" pitchFamily="18" charset="0"/>
                <a:cs typeface="Arial" pitchFamily="34" charset="0"/>
              </a:rPr>
              <a:t>Grandpa Doe</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4" name="Rectangle 3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5" name="Oval 37"/>
          <p:cNvSpPr>
            <a:spLocks noChangeArrowheads="1"/>
          </p:cNvSpPr>
          <p:nvPr/>
        </p:nvSpPr>
        <p:spPr bwMode="auto">
          <a:xfrm>
            <a:off x="3075625" y="1365625"/>
            <a:ext cx="1160463" cy="792163"/>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itchFamily="34" charset="0"/>
                <a:ea typeface="Times New Roman" pitchFamily="18" charset="0"/>
                <a:cs typeface="Arial" pitchFamily="34" charset="0"/>
              </a:rPr>
              <a:t>Grandma (Finch) Doe</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6"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7" name="Oval 40"/>
          <p:cNvSpPr>
            <a:spLocks noChangeArrowheads="1"/>
          </p:cNvSpPr>
          <p:nvPr/>
        </p:nvSpPr>
        <p:spPr bwMode="auto">
          <a:xfrm>
            <a:off x="1104375" y="2731250"/>
            <a:ext cx="1182688" cy="77787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itchFamily="34" charset="0"/>
                <a:ea typeface="Times New Roman" pitchFamily="18" charset="0"/>
                <a:cs typeface="Arial" pitchFamily="34" charset="0"/>
              </a:rPr>
              <a:t>Regina (Doe) </a:t>
            </a:r>
            <a:r>
              <a:rPr kumimoji="0" lang="en-US" altLang="en-US" sz="11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Smeltz</a:t>
            </a:r>
            <a:endParaRPr kumimoji="0" lang="en-US" altLang="en-US"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8" name="Rectangle 4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9" name="Rectangle 43"/>
          <p:cNvSpPr>
            <a:spLocks noChangeArrowheads="1"/>
          </p:cNvSpPr>
          <p:nvPr/>
        </p:nvSpPr>
        <p:spPr bwMode="auto">
          <a:xfrm>
            <a:off x="2410625" y="2778750"/>
            <a:ext cx="720725" cy="6858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itchFamily="34" charset="0"/>
                <a:ea typeface="Times New Roman" pitchFamily="18" charset="0"/>
                <a:cs typeface="Arial" pitchFamily="34" charset="0"/>
              </a:rPr>
              <a:t>Melvin Doe, Sr.</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cxnSp>
        <p:nvCxnSpPr>
          <p:cNvPr id="41" name="Straight Connector 40"/>
          <p:cNvCxnSpPr>
            <a:stCxn id="33" idx="3"/>
          </p:cNvCxnSpPr>
          <p:nvPr/>
        </p:nvCxnSpPr>
        <p:spPr bwMode="auto">
          <a:xfrm>
            <a:off x="1034300" y="1815400"/>
            <a:ext cx="204132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5" name="Straight Connector 44"/>
          <p:cNvCxnSpPr/>
          <p:nvPr/>
        </p:nvCxnSpPr>
        <p:spPr bwMode="auto">
          <a:xfrm flipV="1">
            <a:off x="2180188" y="1615046"/>
            <a:ext cx="218621" cy="38001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6" name="Rectangle 4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7" name="Oval 46"/>
          <p:cNvSpPr>
            <a:spLocks noChangeArrowheads="1"/>
          </p:cNvSpPr>
          <p:nvPr/>
        </p:nvSpPr>
        <p:spPr bwMode="auto">
          <a:xfrm>
            <a:off x="4821250" y="2826250"/>
            <a:ext cx="1306418" cy="77787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itchFamily="34" charset="0"/>
                <a:ea typeface="Times New Roman" pitchFamily="18" charset="0"/>
                <a:cs typeface="Arial" pitchFamily="34" charset="0"/>
              </a:rPr>
              <a:t>Katherine (McCauley) Doe Davis</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48" name="Rectangle 5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9" name="Rectangle 49"/>
          <p:cNvSpPr>
            <a:spLocks noChangeArrowheads="1"/>
          </p:cNvSpPr>
          <p:nvPr/>
        </p:nvSpPr>
        <p:spPr bwMode="auto">
          <a:xfrm>
            <a:off x="7647500" y="2873750"/>
            <a:ext cx="720725" cy="6858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itchFamily="34" charset="0"/>
                <a:ea typeface="Times New Roman" pitchFamily="18" charset="0"/>
                <a:cs typeface="Arial" pitchFamily="34" charset="0"/>
              </a:rPr>
              <a:t>John “Mack” Davis</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50" name="Rectangle 5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1" name="Rectangle 52"/>
          <p:cNvSpPr>
            <a:spLocks noChangeArrowheads="1"/>
          </p:cNvSpPr>
          <p:nvPr/>
        </p:nvSpPr>
        <p:spPr bwMode="auto">
          <a:xfrm>
            <a:off x="6388750" y="4275000"/>
            <a:ext cx="720725" cy="6858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itchFamily="34" charset="0"/>
                <a:ea typeface="Times New Roman" pitchFamily="18" charset="0"/>
                <a:cs typeface="Arial" pitchFamily="34" charset="0"/>
              </a:rPr>
              <a:t>Mike Doe</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cxnSp>
        <p:nvCxnSpPr>
          <p:cNvPr id="53" name="Straight Connector 52"/>
          <p:cNvCxnSpPr/>
          <p:nvPr/>
        </p:nvCxnSpPr>
        <p:spPr bwMode="auto">
          <a:xfrm>
            <a:off x="1683844" y="1828801"/>
            <a:ext cx="0" cy="89057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5" name="Straight Connector 54"/>
          <p:cNvCxnSpPr/>
          <p:nvPr/>
        </p:nvCxnSpPr>
        <p:spPr bwMode="auto">
          <a:xfrm>
            <a:off x="2770987" y="1828801"/>
            <a:ext cx="1" cy="93807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7" name="Straight Connector 56"/>
          <p:cNvCxnSpPr/>
          <p:nvPr/>
        </p:nvCxnSpPr>
        <p:spPr bwMode="auto">
          <a:xfrm flipV="1">
            <a:off x="3131350" y="3215188"/>
            <a:ext cx="1689900" cy="146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9" name="Straight Connector 58"/>
          <p:cNvCxnSpPr>
            <a:stCxn id="47" idx="6"/>
            <a:endCxn id="49" idx="1"/>
          </p:cNvCxnSpPr>
          <p:nvPr/>
        </p:nvCxnSpPr>
        <p:spPr bwMode="auto">
          <a:xfrm>
            <a:off x="6127668" y="3215188"/>
            <a:ext cx="1519832" cy="146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1" name="Straight Connector 60"/>
          <p:cNvCxnSpPr/>
          <p:nvPr/>
        </p:nvCxnSpPr>
        <p:spPr bwMode="auto">
          <a:xfrm>
            <a:off x="6749112" y="3216650"/>
            <a:ext cx="1" cy="105835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64" name="Rectangle 5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5" name="Oval 55"/>
          <p:cNvSpPr>
            <a:spLocks noChangeArrowheads="1"/>
          </p:cNvSpPr>
          <p:nvPr/>
        </p:nvSpPr>
        <p:spPr bwMode="auto">
          <a:xfrm>
            <a:off x="4001875" y="4251250"/>
            <a:ext cx="1182688" cy="77787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itchFamily="34" charset="0"/>
                <a:ea typeface="Times New Roman" pitchFamily="18" charset="0"/>
                <a:cs typeface="Arial" pitchFamily="34" charset="0"/>
              </a:rPr>
              <a:t>Mary Doe</a:t>
            </a:r>
            <a:endParaRPr kumimoji="0" lang="en-US" altLang="en-US"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6"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7" name="Rectangle 58"/>
          <p:cNvSpPr>
            <a:spLocks noChangeArrowheads="1"/>
          </p:cNvSpPr>
          <p:nvPr/>
        </p:nvSpPr>
        <p:spPr bwMode="auto">
          <a:xfrm>
            <a:off x="3158750" y="4286875"/>
            <a:ext cx="720725" cy="6858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itchFamily="34" charset="0"/>
                <a:ea typeface="Times New Roman" pitchFamily="18" charset="0"/>
                <a:cs typeface="Arial" pitchFamily="34" charset="0"/>
              </a:rPr>
              <a:t>Melvin Doe, Jr.</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cxnSp>
        <p:nvCxnSpPr>
          <p:cNvPr id="69" name="Straight Connector 68"/>
          <p:cNvCxnSpPr/>
          <p:nvPr/>
        </p:nvCxnSpPr>
        <p:spPr bwMode="auto">
          <a:xfrm flipH="1">
            <a:off x="4593219" y="3216650"/>
            <a:ext cx="14406" cy="10346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1" name="Straight Connector 70"/>
          <p:cNvCxnSpPr/>
          <p:nvPr/>
        </p:nvCxnSpPr>
        <p:spPr bwMode="auto">
          <a:xfrm>
            <a:off x="3519112" y="3215187"/>
            <a:ext cx="1" cy="10716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3" name="Straight Connector 72"/>
          <p:cNvCxnSpPr/>
          <p:nvPr/>
        </p:nvCxnSpPr>
        <p:spPr bwMode="auto">
          <a:xfrm flipH="1">
            <a:off x="3843850" y="3051957"/>
            <a:ext cx="132450" cy="33250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5" name="Straight Connector 74"/>
          <p:cNvCxnSpPr/>
          <p:nvPr/>
        </p:nvCxnSpPr>
        <p:spPr bwMode="auto">
          <a:xfrm flipH="1">
            <a:off x="4120738" y="3051957"/>
            <a:ext cx="115350" cy="332509"/>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76" name="TextBox 75"/>
          <p:cNvSpPr txBox="1"/>
          <p:nvPr/>
        </p:nvSpPr>
        <p:spPr>
          <a:xfrm>
            <a:off x="83126" y="2226588"/>
            <a:ext cx="1034300" cy="938719"/>
          </a:xfrm>
          <a:prstGeom prst="rect">
            <a:avLst/>
          </a:prstGeom>
          <a:noFill/>
        </p:spPr>
        <p:txBody>
          <a:bodyPr wrap="square" rtlCol="0">
            <a:spAutoFit/>
          </a:bodyPr>
          <a:lstStyle/>
          <a:p>
            <a:pPr algn="ctr"/>
            <a:r>
              <a:rPr lang="en-US" sz="1100" i="1" dirty="0"/>
              <a:t>Paternal Grandfather</a:t>
            </a:r>
          </a:p>
          <a:p>
            <a:pPr algn="ctr"/>
            <a:r>
              <a:rPr lang="en-US" sz="1100" dirty="0"/>
              <a:t>Age 62</a:t>
            </a:r>
          </a:p>
          <a:p>
            <a:pPr algn="ctr"/>
            <a:r>
              <a:rPr lang="en-US" sz="1100" dirty="0"/>
              <a:t>Whereabouts</a:t>
            </a:r>
          </a:p>
          <a:p>
            <a:pPr algn="ctr"/>
            <a:r>
              <a:rPr lang="en-US" sz="1100" dirty="0"/>
              <a:t>Unknown</a:t>
            </a:r>
          </a:p>
        </p:txBody>
      </p:sp>
      <p:sp>
        <p:nvSpPr>
          <p:cNvPr id="77" name="TextBox 76"/>
          <p:cNvSpPr txBox="1"/>
          <p:nvPr/>
        </p:nvSpPr>
        <p:spPr>
          <a:xfrm>
            <a:off x="1161776" y="3554613"/>
            <a:ext cx="1034300" cy="430887"/>
          </a:xfrm>
          <a:prstGeom prst="rect">
            <a:avLst/>
          </a:prstGeom>
          <a:noFill/>
        </p:spPr>
        <p:txBody>
          <a:bodyPr wrap="square" rtlCol="0">
            <a:spAutoFit/>
          </a:bodyPr>
          <a:lstStyle/>
          <a:p>
            <a:pPr algn="ctr"/>
            <a:r>
              <a:rPr lang="en-US" sz="1100" i="1" dirty="0"/>
              <a:t>Paternal Aunt</a:t>
            </a:r>
          </a:p>
          <a:p>
            <a:pPr algn="ctr"/>
            <a:r>
              <a:rPr lang="en-US" sz="1100" dirty="0"/>
              <a:t>Age 37</a:t>
            </a:r>
          </a:p>
        </p:txBody>
      </p:sp>
      <p:sp>
        <p:nvSpPr>
          <p:cNvPr id="78" name="TextBox 77"/>
          <p:cNvSpPr txBox="1"/>
          <p:nvPr/>
        </p:nvSpPr>
        <p:spPr>
          <a:xfrm>
            <a:off x="2234687" y="3505138"/>
            <a:ext cx="1034300" cy="430887"/>
          </a:xfrm>
          <a:prstGeom prst="rect">
            <a:avLst/>
          </a:prstGeom>
          <a:noFill/>
        </p:spPr>
        <p:txBody>
          <a:bodyPr wrap="square" rtlCol="0">
            <a:spAutoFit/>
          </a:bodyPr>
          <a:lstStyle/>
          <a:p>
            <a:pPr algn="ctr"/>
            <a:r>
              <a:rPr lang="en-US" sz="1100" i="1" dirty="0"/>
              <a:t>Father</a:t>
            </a:r>
          </a:p>
          <a:p>
            <a:pPr algn="ctr"/>
            <a:r>
              <a:rPr lang="en-US" sz="1100" dirty="0"/>
              <a:t>Age 35</a:t>
            </a:r>
          </a:p>
        </p:txBody>
      </p:sp>
      <p:sp>
        <p:nvSpPr>
          <p:cNvPr id="79" name="TextBox 78"/>
          <p:cNvSpPr txBox="1"/>
          <p:nvPr/>
        </p:nvSpPr>
        <p:spPr>
          <a:xfrm>
            <a:off x="3109276" y="2117738"/>
            <a:ext cx="1034300" cy="769441"/>
          </a:xfrm>
          <a:prstGeom prst="rect">
            <a:avLst/>
          </a:prstGeom>
          <a:noFill/>
        </p:spPr>
        <p:txBody>
          <a:bodyPr wrap="square" rtlCol="0">
            <a:spAutoFit/>
          </a:bodyPr>
          <a:lstStyle/>
          <a:p>
            <a:pPr algn="ctr"/>
            <a:r>
              <a:rPr lang="en-US" sz="1100" i="1" dirty="0"/>
              <a:t>Paternal Grandmother</a:t>
            </a:r>
          </a:p>
          <a:p>
            <a:pPr algn="ctr"/>
            <a:r>
              <a:rPr lang="en-US" sz="1100" dirty="0"/>
              <a:t>Deceased</a:t>
            </a:r>
          </a:p>
          <a:p>
            <a:pPr algn="ctr"/>
            <a:r>
              <a:rPr lang="en-US" sz="1100" dirty="0"/>
              <a:t>14 years ago</a:t>
            </a:r>
          </a:p>
        </p:txBody>
      </p:sp>
      <p:sp>
        <p:nvSpPr>
          <p:cNvPr id="80" name="TextBox 79"/>
          <p:cNvSpPr txBox="1"/>
          <p:nvPr/>
        </p:nvSpPr>
        <p:spPr>
          <a:xfrm>
            <a:off x="6127668" y="4989513"/>
            <a:ext cx="1270659" cy="938719"/>
          </a:xfrm>
          <a:prstGeom prst="rect">
            <a:avLst/>
          </a:prstGeom>
          <a:noFill/>
        </p:spPr>
        <p:txBody>
          <a:bodyPr wrap="square" rtlCol="0">
            <a:spAutoFit/>
          </a:bodyPr>
          <a:lstStyle/>
          <a:p>
            <a:pPr algn="ctr"/>
            <a:r>
              <a:rPr lang="en-US" sz="1100" i="1" dirty="0"/>
              <a:t>Half-Brother</a:t>
            </a:r>
          </a:p>
          <a:p>
            <a:pPr algn="ctr"/>
            <a:r>
              <a:rPr lang="en-US" sz="1100" dirty="0"/>
              <a:t>Age 6</a:t>
            </a:r>
          </a:p>
          <a:p>
            <a:pPr algn="ctr"/>
            <a:r>
              <a:rPr lang="en-US" sz="1100" dirty="0"/>
              <a:t>1</a:t>
            </a:r>
            <a:r>
              <a:rPr lang="en-US" sz="1100" baseline="30000" dirty="0"/>
              <a:t>st</a:t>
            </a:r>
            <a:r>
              <a:rPr lang="en-US" sz="1100" dirty="0"/>
              <a:t> Grade</a:t>
            </a:r>
          </a:p>
          <a:p>
            <a:pPr algn="ctr"/>
            <a:r>
              <a:rPr lang="en-US" sz="1100" dirty="0"/>
              <a:t>Lives with Katherine &amp; John</a:t>
            </a:r>
          </a:p>
        </p:txBody>
      </p:sp>
      <p:sp>
        <p:nvSpPr>
          <p:cNvPr id="81" name="TextBox 80"/>
          <p:cNvSpPr txBox="1"/>
          <p:nvPr/>
        </p:nvSpPr>
        <p:spPr>
          <a:xfrm>
            <a:off x="3916943" y="5058788"/>
            <a:ext cx="1270659" cy="938719"/>
          </a:xfrm>
          <a:prstGeom prst="rect">
            <a:avLst/>
          </a:prstGeom>
          <a:noFill/>
        </p:spPr>
        <p:txBody>
          <a:bodyPr wrap="square" rtlCol="0">
            <a:spAutoFit/>
          </a:bodyPr>
          <a:lstStyle/>
          <a:p>
            <a:pPr algn="ctr"/>
            <a:r>
              <a:rPr lang="en-US" sz="1100" i="1" dirty="0"/>
              <a:t>Child</a:t>
            </a:r>
          </a:p>
          <a:p>
            <a:pPr algn="ctr"/>
            <a:r>
              <a:rPr lang="en-US" sz="1100" dirty="0"/>
              <a:t>Age 8</a:t>
            </a:r>
          </a:p>
          <a:p>
            <a:pPr algn="ctr"/>
            <a:r>
              <a:rPr lang="en-US" sz="1100" dirty="0"/>
              <a:t>3</a:t>
            </a:r>
            <a:r>
              <a:rPr lang="en-US" sz="1100" baseline="30000" dirty="0"/>
              <a:t>rd</a:t>
            </a:r>
            <a:r>
              <a:rPr lang="en-US" sz="1100" dirty="0"/>
              <a:t> Grade</a:t>
            </a:r>
          </a:p>
          <a:p>
            <a:pPr algn="ctr"/>
            <a:r>
              <a:rPr lang="en-US" sz="1100" dirty="0"/>
              <a:t>Lives with Katherine &amp; John</a:t>
            </a:r>
          </a:p>
        </p:txBody>
      </p:sp>
      <p:sp>
        <p:nvSpPr>
          <p:cNvPr id="82" name="TextBox 81"/>
          <p:cNvSpPr txBox="1"/>
          <p:nvPr/>
        </p:nvSpPr>
        <p:spPr>
          <a:xfrm>
            <a:off x="2869968" y="4997438"/>
            <a:ext cx="1270659" cy="769441"/>
          </a:xfrm>
          <a:prstGeom prst="rect">
            <a:avLst/>
          </a:prstGeom>
          <a:noFill/>
        </p:spPr>
        <p:txBody>
          <a:bodyPr wrap="square" rtlCol="0">
            <a:spAutoFit/>
          </a:bodyPr>
          <a:lstStyle/>
          <a:p>
            <a:pPr algn="ctr"/>
            <a:r>
              <a:rPr lang="en-US" sz="1100" i="1" dirty="0"/>
              <a:t>Brother</a:t>
            </a:r>
          </a:p>
          <a:p>
            <a:pPr algn="ctr"/>
            <a:r>
              <a:rPr lang="en-US" sz="1100" dirty="0"/>
              <a:t>Age 15</a:t>
            </a:r>
          </a:p>
          <a:p>
            <a:pPr algn="ctr"/>
            <a:r>
              <a:rPr lang="en-US" sz="1100" dirty="0"/>
              <a:t>9</a:t>
            </a:r>
            <a:r>
              <a:rPr lang="en-US" sz="1100" baseline="30000" dirty="0"/>
              <a:t>th</a:t>
            </a:r>
            <a:r>
              <a:rPr lang="en-US" sz="1100" dirty="0"/>
              <a:t> Grade</a:t>
            </a:r>
          </a:p>
          <a:p>
            <a:pPr algn="ctr"/>
            <a:r>
              <a:rPr lang="en-US" sz="1100" dirty="0"/>
              <a:t>Placed at YDC</a:t>
            </a:r>
          </a:p>
        </p:txBody>
      </p:sp>
      <p:sp>
        <p:nvSpPr>
          <p:cNvPr id="84" name="TextBox 83"/>
          <p:cNvSpPr txBox="1"/>
          <p:nvPr/>
        </p:nvSpPr>
        <p:spPr>
          <a:xfrm>
            <a:off x="3511051" y="3374513"/>
            <a:ext cx="1034300" cy="261610"/>
          </a:xfrm>
          <a:prstGeom prst="rect">
            <a:avLst/>
          </a:prstGeom>
          <a:noFill/>
        </p:spPr>
        <p:txBody>
          <a:bodyPr wrap="square" rtlCol="0">
            <a:spAutoFit/>
          </a:bodyPr>
          <a:lstStyle/>
          <a:p>
            <a:pPr algn="ctr"/>
            <a:r>
              <a:rPr lang="en-US" sz="1100" dirty="0"/>
              <a:t>Divorced</a:t>
            </a:r>
          </a:p>
        </p:txBody>
      </p:sp>
      <p:sp>
        <p:nvSpPr>
          <p:cNvPr id="85" name="TextBox 84"/>
          <p:cNvSpPr txBox="1"/>
          <p:nvPr/>
        </p:nvSpPr>
        <p:spPr>
          <a:xfrm>
            <a:off x="3445922" y="2861913"/>
            <a:ext cx="1375327" cy="261610"/>
          </a:xfrm>
          <a:prstGeom prst="rect">
            <a:avLst/>
          </a:prstGeom>
          <a:noFill/>
        </p:spPr>
        <p:txBody>
          <a:bodyPr wrap="square" rtlCol="0">
            <a:spAutoFit/>
          </a:bodyPr>
          <a:lstStyle/>
          <a:p>
            <a:pPr algn="ctr"/>
            <a:r>
              <a:rPr lang="en-US" sz="1100" dirty="0"/>
              <a:t>Married 8 Years</a:t>
            </a:r>
          </a:p>
        </p:txBody>
      </p:sp>
      <p:sp>
        <p:nvSpPr>
          <p:cNvPr id="86" name="TextBox 85"/>
          <p:cNvSpPr txBox="1"/>
          <p:nvPr/>
        </p:nvSpPr>
        <p:spPr>
          <a:xfrm>
            <a:off x="6210822" y="2883688"/>
            <a:ext cx="1375327" cy="261610"/>
          </a:xfrm>
          <a:prstGeom prst="rect">
            <a:avLst/>
          </a:prstGeom>
          <a:noFill/>
        </p:spPr>
        <p:txBody>
          <a:bodyPr wrap="square" rtlCol="0">
            <a:spAutoFit/>
          </a:bodyPr>
          <a:lstStyle/>
          <a:p>
            <a:pPr algn="ctr"/>
            <a:r>
              <a:rPr lang="en-US" sz="1100" dirty="0"/>
              <a:t>Married 7 Years</a:t>
            </a:r>
          </a:p>
        </p:txBody>
      </p:sp>
      <p:sp>
        <p:nvSpPr>
          <p:cNvPr id="87" name="TextBox 86"/>
          <p:cNvSpPr txBox="1"/>
          <p:nvPr/>
        </p:nvSpPr>
        <p:spPr>
          <a:xfrm>
            <a:off x="1698322" y="1375563"/>
            <a:ext cx="1375327" cy="261610"/>
          </a:xfrm>
          <a:prstGeom prst="rect">
            <a:avLst/>
          </a:prstGeom>
          <a:noFill/>
        </p:spPr>
        <p:txBody>
          <a:bodyPr wrap="square" rtlCol="0">
            <a:spAutoFit/>
          </a:bodyPr>
          <a:lstStyle/>
          <a:p>
            <a:pPr algn="ctr"/>
            <a:r>
              <a:rPr lang="en-US" sz="1100" dirty="0"/>
              <a:t>Married 13 Years</a:t>
            </a:r>
          </a:p>
        </p:txBody>
      </p:sp>
      <p:sp>
        <p:nvSpPr>
          <p:cNvPr id="88" name="TextBox 87"/>
          <p:cNvSpPr txBox="1"/>
          <p:nvPr/>
        </p:nvSpPr>
        <p:spPr>
          <a:xfrm>
            <a:off x="1565722" y="1979213"/>
            <a:ext cx="1375327" cy="430887"/>
          </a:xfrm>
          <a:prstGeom prst="rect">
            <a:avLst/>
          </a:prstGeom>
          <a:noFill/>
        </p:spPr>
        <p:txBody>
          <a:bodyPr wrap="square" rtlCol="0">
            <a:spAutoFit/>
          </a:bodyPr>
          <a:lstStyle/>
          <a:p>
            <a:pPr algn="ctr"/>
            <a:r>
              <a:rPr lang="en-US" sz="1100" dirty="0"/>
              <a:t>Separated </a:t>
            </a:r>
          </a:p>
          <a:p>
            <a:pPr algn="ctr"/>
            <a:r>
              <a:rPr lang="en-US" sz="1100" dirty="0"/>
              <a:t>8 Years</a:t>
            </a:r>
          </a:p>
        </p:txBody>
      </p:sp>
      <p:sp>
        <p:nvSpPr>
          <p:cNvPr id="89" name="TextBox 88"/>
          <p:cNvSpPr txBox="1"/>
          <p:nvPr/>
        </p:nvSpPr>
        <p:spPr>
          <a:xfrm>
            <a:off x="138551" y="4502638"/>
            <a:ext cx="1034300" cy="261610"/>
          </a:xfrm>
          <a:prstGeom prst="rect">
            <a:avLst/>
          </a:prstGeom>
          <a:noFill/>
        </p:spPr>
        <p:txBody>
          <a:bodyPr wrap="square" rtlCol="0">
            <a:spAutoFit/>
          </a:bodyPr>
          <a:lstStyle/>
          <a:p>
            <a:r>
              <a:rPr lang="en-US" sz="1100" b="1" dirty="0"/>
              <a:t>Key</a:t>
            </a:r>
          </a:p>
        </p:txBody>
      </p:sp>
      <p:sp>
        <p:nvSpPr>
          <p:cNvPr id="92" name="Rectangle 6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3" name="Rectangle 63"/>
          <p:cNvSpPr>
            <a:spLocks noChangeArrowheads="1"/>
          </p:cNvSpPr>
          <p:nvPr/>
        </p:nvSpPr>
        <p:spPr bwMode="auto">
          <a:xfrm>
            <a:off x="237500" y="4856875"/>
            <a:ext cx="342900" cy="3429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6" name="Rectangle 6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7" name="Oval 65"/>
          <p:cNvSpPr>
            <a:spLocks noChangeArrowheads="1"/>
          </p:cNvSpPr>
          <p:nvPr/>
        </p:nvSpPr>
        <p:spPr bwMode="auto">
          <a:xfrm>
            <a:off x="118750" y="5296250"/>
            <a:ext cx="571500" cy="34290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8" name="Rectangle 7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99" name="Group 67"/>
          <p:cNvGrpSpPr>
            <a:grpSpLocks/>
          </p:cNvGrpSpPr>
          <p:nvPr/>
        </p:nvGrpSpPr>
        <p:grpSpPr bwMode="auto">
          <a:xfrm>
            <a:off x="190000" y="5771250"/>
            <a:ext cx="457200" cy="228600"/>
            <a:chOff x="720" y="9900"/>
            <a:chExt cx="720" cy="720"/>
          </a:xfrm>
        </p:grpSpPr>
        <p:sp>
          <p:nvSpPr>
            <p:cNvPr id="100" name="Line 69"/>
            <p:cNvSpPr>
              <a:spLocks noChangeShapeType="1"/>
            </p:cNvSpPr>
            <p:nvPr/>
          </p:nvSpPr>
          <p:spPr bwMode="auto">
            <a:xfrm>
              <a:off x="720" y="9900"/>
              <a:ext cx="7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 name="Line 68"/>
            <p:cNvSpPr>
              <a:spLocks noChangeShapeType="1"/>
            </p:cNvSpPr>
            <p:nvPr/>
          </p:nvSpPr>
          <p:spPr bwMode="auto">
            <a:xfrm>
              <a:off x="1080" y="9900"/>
              <a:ext cx="0" cy="7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02" name="Rectangle 101"/>
          <p:cNvSpPr/>
          <p:nvPr/>
        </p:nvSpPr>
        <p:spPr>
          <a:xfrm>
            <a:off x="593193" y="4896293"/>
            <a:ext cx="649537" cy="276999"/>
          </a:xfrm>
          <a:prstGeom prst="rect">
            <a:avLst/>
          </a:prstGeom>
        </p:spPr>
        <p:txBody>
          <a:bodyPr wrap="none">
            <a:spAutoFit/>
          </a:bodyPr>
          <a:lstStyle/>
          <a:p>
            <a:r>
              <a:rPr lang="en-US" sz="1200" dirty="0"/>
              <a:t>= Male</a:t>
            </a:r>
          </a:p>
        </p:txBody>
      </p:sp>
      <p:sp>
        <p:nvSpPr>
          <p:cNvPr id="103" name="Rectangle 102"/>
          <p:cNvSpPr/>
          <p:nvPr/>
        </p:nvSpPr>
        <p:spPr>
          <a:xfrm>
            <a:off x="614968" y="5357443"/>
            <a:ext cx="829073" cy="276999"/>
          </a:xfrm>
          <a:prstGeom prst="rect">
            <a:avLst/>
          </a:prstGeom>
        </p:spPr>
        <p:txBody>
          <a:bodyPr wrap="none">
            <a:spAutoFit/>
          </a:bodyPr>
          <a:lstStyle/>
          <a:p>
            <a:r>
              <a:rPr lang="en-US" sz="1200" dirty="0"/>
              <a:t>= Female</a:t>
            </a:r>
          </a:p>
        </p:txBody>
      </p:sp>
      <p:sp>
        <p:nvSpPr>
          <p:cNvPr id="104" name="Rectangle 103"/>
          <p:cNvSpPr/>
          <p:nvPr/>
        </p:nvSpPr>
        <p:spPr>
          <a:xfrm>
            <a:off x="601118" y="5782968"/>
            <a:ext cx="665567" cy="276999"/>
          </a:xfrm>
          <a:prstGeom prst="rect">
            <a:avLst/>
          </a:prstGeom>
        </p:spPr>
        <p:txBody>
          <a:bodyPr wrap="none">
            <a:spAutoFit/>
          </a:bodyPr>
          <a:lstStyle/>
          <a:p>
            <a:r>
              <a:rPr lang="en-US" sz="1200" dirty="0"/>
              <a:t>= Child</a:t>
            </a:r>
          </a:p>
        </p:txBody>
      </p:sp>
      <p:sp>
        <p:nvSpPr>
          <p:cNvPr id="105" name="Rectangle 7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6" name="Line 71"/>
          <p:cNvSpPr>
            <a:spLocks noChangeShapeType="1"/>
          </p:cNvSpPr>
          <p:nvPr/>
        </p:nvSpPr>
        <p:spPr bwMode="auto">
          <a:xfrm>
            <a:off x="1422900" y="5040575"/>
            <a:ext cx="8001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 name="Rectangle 7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108" name="Group 73"/>
          <p:cNvGrpSpPr>
            <a:grpSpLocks/>
          </p:cNvGrpSpPr>
          <p:nvPr/>
        </p:nvGrpSpPr>
        <p:grpSpPr bwMode="auto">
          <a:xfrm>
            <a:off x="1436875" y="5331875"/>
            <a:ext cx="800100" cy="228600"/>
            <a:chOff x="3247" y="9000"/>
            <a:chExt cx="1260" cy="360"/>
          </a:xfrm>
        </p:grpSpPr>
        <p:sp>
          <p:nvSpPr>
            <p:cNvPr id="109" name="Line 75"/>
            <p:cNvSpPr>
              <a:spLocks noChangeShapeType="1"/>
            </p:cNvSpPr>
            <p:nvPr/>
          </p:nvSpPr>
          <p:spPr bwMode="auto">
            <a:xfrm>
              <a:off x="3247" y="9192"/>
              <a:ext cx="126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 name="Line 74"/>
            <p:cNvSpPr>
              <a:spLocks noChangeShapeType="1"/>
            </p:cNvSpPr>
            <p:nvPr/>
          </p:nvSpPr>
          <p:spPr bwMode="auto">
            <a:xfrm flipV="1">
              <a:off x="3780" y="9000"/>
              <a:ext cx="36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11" name="Rectangle 8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112" name="Group 77"/>
          <p:cNvGrpSpPr>
            <a:grpSpLocks/>
          </p:cNvGrpSpPr>
          <p:nvPr/>
        </p:nvGrpSpPr>
        <p:grpSpPr bwMode="auto">
          <a:xfrm>
            <a:off x="1413125" y="5771250"/>
            <a:ext cx="800100" cy="228600"/>
            <a:chOff x="3247" y="9560"/>
            <a:chExt cx="1260" cy="360"/>
          </a:xfrm>
        </p:grpSpPr>
        <p:sp>
          <p:nvSpPr>
            <p:cNvPr id="113" name="Line 80"/>
            <p:cNvSpPr>
              <a:spLocks noChangeShapeType="1"/>
            </p:cNvSpPr>
            <p:nvPr/>
          </p:nvSpPr>
          <p:spPr bwMode="auto">
            <a:xfrm>
              <a:off x="3247" y="9740"/>
              <a:ext cx="126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 name="Line 79"/>
            <p:cNvSpPr>
              <a:spLocks noChangeShapeType="1"/>
            </p:cNvSpPr>
            <p:nvPr/>
          </p:nvSpPr>
          <p:spPr bwMode="auto">
            <a:xfrm flipV="1">
              <a:off x="3607" y="9560"/>
              <a:ext cx="36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 name="Line 78"/>
            <p:cNvSpPr>
              <a:spLocks noChangeShapeType="1"/>
            </p:cNvSpPr>
            <p:nvPr/>
          </p:nvSpPr>
          <p:spPr bwMode="auto">
            <a:xfrm flipV="1">
              <a:off x="3787" y="9560"/>
              <a:ext cx="36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16" name="Rectangle 115"/>
          <p:cNvSpPr/>
          <p:nvPr/>
        </p:nvSpPr>
        <p:spPr>
          <a:xfrm>
            <a:off x="2170593" y="4906193"/>
            <a:ext cx="837089" cy="276999"/>
          </a:xfrm>
          <a:prstGeom prst="rect">
            <a:avLst/>
          </a:prstGeom>
        </p:spPr>
        <p:txBody>
          <a:bodyPr wrap="none">
            <a:spAutoFit/>
          </a:bodyPr>
          <a:lstStyle/>
          <a:p>
            <a:r>
              <a:rPr lang="en-US" sz="1200" dirty="0"/>
              <a:t>= Married</a:t>
            </a:r>
          </a:p>
        </p:txBody>
      </p:sp>
      <p:sp>
        <p:nvSpPr>
          <p:cNvPr id="117" name="Rectangle 116"/>
          <p:cNvSpPr/>
          <p:nvPr/>
        </p:nvSpPr>
        <p:spPr>
          <a:xfrm>
            <a:off x="2180493" y="5319843"/>
            <a:ext cx="1024639" cy="276999"/>
          </a:xfrm>
          <a:prstGeom prst="rect">
            <a:avLst/>
          </a:prstGeom>
        </p:spPr>
        <p:txBody>
          <a:bodyPr wrap="none">
            <a:spAutoFit/>
          </a:bodyPr>
          <a:lstStyle/>
          <a:p>
            <a:r>
              <a:rPr lang="en-US" sz="1200" dirty="0"/>
              <a:t>= Separated</a:t>
            </a:r>
          </a:p>
        </p:txBody>
      </p:sp>
      <p:sp>
        <p:nvSpPr>
          <p:cNvPr id="118" name="Rectangle 117"/>
          <p:cNvSpPr/>
          <p:nvPr/>
        </p:nvSpPr>
        <p:spPr>
          <a:xfrm>
            <a:off x="2166643" y="5769118"/>
            <a:ext cx="922047" cy="276999"/>
          </a:xfrm>
          <a:prstGeom prst="rect">
            <a:avLst/>
          </a:prstGeom>
        </p:spPr>
        <p:txBody>
          <a:bodyPr wrap="none">
            <a:spAutoFit/>
          </a:bodyPr>
          <a:lstStyle/>
          <a:p>
            <a:r>
              <a:rPr lang="en-US" sz="1200" dirty="0"/>
              <a:t>= Divorced</a:t>
            </a:r>
          </a:p>
        </p:txBody>
      </p:sp>
    </p:spTree>
    <p:extLst>
      <p:ext uri="{BB962C8B-B14F-4D97-AF65-F5344CB8AC3E}">
        <p14:creationId xmlns:p14="http://schemas.microsoft.com/office/powerpoint/2010/main" val="2436439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Rules of the Interview</a:t>
            </a:r>
          </a:p>
        </p:txBody>
      </p:sp>
      <p:sp>
        <p:nvSpPr>
          <p:cNvPr id="3" name="Content Placeholder 2"/>
          <p:cNvSpPr>
            <a:spLocks noGrp="1"/>
          </p:cNvSpPr>
          <p:nvPr>
            <p:ph idx="1"/>
          </p:nvPr>
        </p:nvSpPr>
        <p:spPr/>
        <p:txBody>
          <a:bodyPr/>
          <a:lstStyle/>
          <a:p>
            <a:pPr lvl="0"/>
            <a:r>
              <a:rPr lang="en-US" sz="2400" dirty="0"/>
              <a:t>It’s okay for you to ask questions</a:t>
            </a:r>
          </a:p>
          <a:p>
            <a:pPr lvl="0"/>
            <a:r>
              <a:rPr lang="en-US" sz="2400" dirty="0"/>
              <a:t>Tell me if you don't know the answer to a question</a:t>
            </a:r>
          </a:p>
          <a:p>
            <a:pPr lvl="0"/>
            <a:r>
              <a:rPr lang="en-US" sz="2400" dirty="0"/>
              <a:t>Ask if you don't know what something means</a:t>
            </a:r>
          </a:p>
          <a:p>
            <a:pPr lvl="0"/>
            <a:r>
              <a:rPr lang="en-US" sz="2400" dirty="0"/>
              <a:t>I may ask you something more than one time</a:t>
            </a:r>
          </a:p>
          <a:p>
            <a:pPr lvl="0"/>
            <a:r>
              <a:rPr lang="en-US" sz="2400" dirty="0"/>
              <a:t>Tell me if you don’t like something I say or do</a:t>
            </a:r>
          </a:p>
          <a:p>
            <a:pPr lvl="0"/>
            <a:r>
              <a:rPr lang="en-US" sz="2400" dirty="0"/>
              <a:t>I want to help you and your family</a:t>
            </a:r>
          </a:p>
          <a:p>
            <a:pPr lvl="0"/>
            <a:r>
              <a:rPr lang="en-US" sz="2400" dirty="0"/>
              <a:t>Tell me if I get something wrong</a:t>
            </a:r>
          </a:p>
          <a:p>
            <a:pPr lvl="0"/>
            <a:endParaRPr lang="en-US" sz="2000" dirty="0">
              <a:solidFill>
                <a:srgbClr val="000000"/>
              </a:solidFill>
            </a:endParaRPr>
          </a:p>
          <a:p>
            <a:pPr marL="0" lvl="0" indent="0">
              <a:buNone/>
            </a:pPr>
            <a:endParaRPr lang="en-US" sz="1100" dirty="0"/>
          </a:p>
          <a:p>
            <a:pPr marL="0" lvl="0" indent="0">
              <a:buNone/>
            </a:pPr>
            <a:endParaRPr lang="en-US" sz="1100" dirty="0"/>
          </a:p>
          <a:p>
            <a:pPr marL="0" lvl="0" indent="0">
              <a:buNone/>
            </a:pPr>
            <a:endParaRPr lang="en-US" sz="1100" dirty="0"/>
          </a:p>
          <a:p>
            <a:pPr marL="0" lvl="0" indent="0">
              <a:buNone/>
            </a:pPr>
            <a:endParaRPr lang="en-US" sz="1100" dirty="0"/>
          </a:p>
          <a:p>
            <a:pPr marL="0" lvl="0" indent="0">
              <a:buNone/>
            </a:pPr>
            <a:r>
              <a:rPr lang="en-US" sz="1100" dirty="0"/>
              <a:t>Written and Revised by The Institute for Human Services for the Pennsylvania Child Welfare Competency-Based Training and Certification Program. 203 Investigative Interviewing in Child Sexual Abuse Cases</a:t>
            </a:r>
            <a:endParaRPr lang="en-US" sz="1100" dirty="0">
              <a:solidFill>
                <a:srgbClr val="000000"/>
              </a:solidFill>
            </a:endParaRPr>
          </a:p>
          <a:p>
            <a:pPr lvl="0"/>
            <a:endParaRPr lang="en-US" sz="2200" dirty="0"/>
          </a:p>
          <a:p>
            <a:endParaRPr lang="en-US" dirty="0"/>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pPr>
                <a:defRPr/>
              </a:pPr>
              <a:t>37</a:t>
            </a:fld>
            <a:endParaRPr lang="en-US" dirty="0">
              <a:latin typeface="Arial" charset="0"/>
            </a:endParaRPr>
          </a:p>
        </p:txBody>
      </p:sp>
    </p:spTree>
    <p:extLst>
      <p:ext uri="{BB962C8B-B14F-4D97-AF65-F5344CB8AC3E}">
        <p14:creationId xmlns:p14="http://schemas.microsoft.com/office/powerpoint/2010/main" val="10205206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Children’s Communication Sequencing</a:t>
            </a:r>
          </a:p>
        </p:txBody>
      </p:sp>
      <p:sp>
        <p:nvSpPr>
          <p:cNvPr id="3" name="Content Placeholder 2"/>
          <p:cNvSpPr>
            <a:spLocks noGrp="1"/>
          </p:cNvSpPr>
          <p:nvPr>
            <p:ph idx="1"/>
          </p:nvPr>
        </p:nvSpPr>
        <p:spPr/>
        <p:txBody>
          <a:bodyPr/>
          <a:lstStyle/>
          <a:p>
            <a:pPr marL="0" indent="0">
              <a:buNone/>
            </a:pPr>
            <a:r>
              <a:rPr lang="en-US" dirty="0"/>
              <a:t>#1 My mom said if I put my dolls in the closet and my toys in the box, she'll buy me a present. So I did, and she took me to Wal-Mart, and we looked at kid's stuff, and I picked ribbons.</a:t>
            </a:r>
          </a:p>
          <a:p>
            <a:pPr marL="0" indent="0">
              <a:buNone/>
            </a:pPr>
            <a:endParaRPr lang="en-US" dirty="0"/>
          </a:p>
          <a:p>
            <a:pPr marL="0" indent="0">
              <a:buNone/>
            </a:pPr>
            <a:r>
              <a:rPr lang="en-US" dirty="0"/>
              <a:t>#2 See my </a:t>
            </a:r>
            <a:r>
              <a:rPr lang="en-US"/>
              <a:t>ribbons. I</a:t>
            </a:r>
            <a:r>
              <a:rPr lang="en-US" dirty="0"/>
              <a:t> just got them.  They're new. My mom said they make me look pretty. All of us kids have to clean up our room. It's called our chores. Mom says kids need to do chores because everybody has to do their part and when you do your part your mom is happy with you.</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pPr>
                <a:defRPr/>
              </a:pPr>
              <a:t>38</a:t>
            </a:fld>
            <a:endParaRPr lang="en-US" dirty="0">
              <a:latin typeface="Arial" charset="0"/>
            </a:endParaRPr>
          </a:p>
        </p:txBody>
      </p:sp>
    </p:spTree>
    <p:extLst>
      <p:ext uri="{BB962C8B-B14F-4D97-AF65-F5344CB8AC3E}">
        <p14:creationId xmlns:p14="http://schemas.microsoft.com/office/powerpoint/2010/main" val="22138169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a:t>
            </a:r>
          </a:p>
        </p:txBody>
      </p:sp>
      <p:sp>
        <p:nvSpPr>
          <p:cNvPr id="3" name="Content Placeholder 2"/>
          <p:cNvSpPr>
            <a:spLocks noGrp="1"/>
          </p:cNvSpPr>
          <p:nvPr>
            <p:ph idx="1"/>
          </p:nvPr>
        </p:nvSpPr>
        <p:spPr/>
        <p:txBody>
          <a:bodyPr/>
          <a:lstStyle/>
          <a:p>
            <a:r>
              <a:rPr lang="en-US" dirty="0"/>
              <a:t>Label a lined sheet of paper with the following, leaving spaced between each label:</a:t>
            </a:r>
          </a:p>
          <a:p>
            <a:pPr lvl="1"/>
            <a:r>
              <a:rPr lang="en-US" b="1" dirty="0"/>
              <a:t>Containment</a:t>
            </a:r>
          </a:p>
          <a:p>
            <a:pPr lvl="1"/>
            <a:r>
              <a:rPr lang="en-US" b="1" dirty="0"/>
              <a:t>Focused listening</a:t>
            </a:r>
          </a:p>
          <a:p>
            <a:pPr lvl="1"/>
            <a:r>
              <a:rPr lang="en-US" b="1" dirty="0"/>
              <a:t>Reaching into silences</a:t>
            </a:r>
          </a:p>
          <a:p>
            <a:pPr marL="457200" lvl="1" indent="0">
              <a:buNone/>
            </a:pPr>
            <a:endParaRPr lang="en-US" b="1" dirty="0"/>
          </a:p>
          <a:p>
            <a:r>
              <a:rPr lang="en-US" dirty="0"/>
              <a:t>Individually record at least one example of each on your paper and one way you can improve your use of the skill when you return to work.</a:t>
            </a:r>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pPr>
                <a:defRPr/>
              </a:pPr>
              <a:t>39</a:t>
            </a:fld>
            <a:endParaRPr lang="en-US" dirty="0">
              <a:latin typeface="Arial" charset="0"/>
            </a:endParaRPr>
          </a:p>
        </p:txBody>
      </p:sp>
    </p:spTree>
    <p:extLst>
      <p:ext uri="{BB962C8B-B14F-4D97-AF65-F5344CB8AC3E}">
        <p14:creationId xmlns:p14="http://schemas.microsoft.com/office/powerpoint/2010/main" val="1941736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 on Day One</a:t>
            </a:r>
          </a:p>
        </p:txBody>
      </p:sp>
      <p:sp>
        <p:nvSpPr>
          <p:cNvPr id="3" name="Content Placeholder 2"/>
          <p:cNvSpPr>
            <a:spLocks noGrp="1"/>
          </p:cNvSpPr>
          <p:nvPr>
            <p:ph idx="1"/>
          </p:nvPr>
        </p:nvSpPr>
        <p:spPr/>
        <p:txBody>
          <a:bodyPr/>
          <a:lstStyle/>
          <a:p>
            <a:pPr>
              <a:lnSpc>
                <a:spcPct val="200000"/>
              </a:lnSpc>
            </a:pPr>
            <a:r>
              <a:rPr lang="en-US" dirty="0"/>
              <a:t>Introductions and Agenda</a:t>
            </a:r>
          </a:p>
          <a:p>
            <a:pPr>
              <a:lnSpc>
                <a:spcPct val="200000"/>
              </a:lnSpc>
            </a:pPr>
            <a:r>
              <a:rPr lang="en-US" dirty="0"/>
              <a:t>Overview of Investigative Interviewing</a:t>
            </a:r>
          </a:p>
          <a:p>
            <a:pPr>
              <a:lnSpc>
                <a:spcPct val="200000"/>
              </a:lnSpc>
            </a:pPr>
            <a:r>
              <a:rPr lang="en-US" dirty="0"/>
              <a:t>Investigative Logistics and Teaming</a:t>
            </a:r>
          </a:p>
          <a:p>
            <a:pPr>
              <a:lnSpc>
                <a:spcPct val="200000"/>
              </a:lnSpc>
            </a:pPr>
            <a:r>
              <a:rPr lang="en-US" dirty="0"/>
              <a:t>Beginning and Introductions Stage</a:t>
            </a:r>
          </a:p>
          <a:p>
            <a:pPr>
              <a:lnSpc>
                <a:spcPct val="200000"/>
              </a:lnSpc>
            </a:pPr>
            <a:r>
              <a:rPr lang="en-US" dirty="0"/>
              <a:t>Questioning and Clarification (Work) Stage</a:t>
            </a:r>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pPr>
                <a:defRPr/>
              </a:pPr>
              <a:t>4</a:t>
            </a:fld>
            <a:endParaRPr lang="en-US" dirty="0">
              <a:latin typeface="Arial" charset="0"/>
            </a:endParaRPr>
          </a:p>
        </p:txBody>
      </p:sp>
    </p:spTree>
    <p:extLst>
      <p:ext uri="{BB962C8B-B14F-4D97-AF65-F5344CB8AC3E}">
        <p14:creationId xmlns:p14="http://schemas.microsoft.com/office/powerpoint/2010/main" val="1225320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647" y="995251"/>
            <a:ext cx="8229600" cy="591671"/>
          </a:xfrm>
        </p:spPr>
        <p:txBody>
          <a:bodyPr/>
          <a:lstStyle/>
          <a:p>
            <a:r>
              <a:rPr lang="en-US" dirty="0"/>
              <a:t>Stages of the Interview Process</a:t>
            </a:r>
          </a:p>
        </p:txBody>
      </p:sp>
      <p:sp>
        <p:nvSpPr>
          <p:cNvPr id="3" name="Content Placeholder 2"/>
          <p:cNvSpPr>
            <a:spLocks noGrp="1"/>
          </p:cNvSpPr>
          <p:nvPr>
            <p:ph idx="1"/>
          </p:nvPr>
        </p:nvSpPr>
        <p:spPr>
          <a:xfrm>
            <a:off x="470646" y="2055361"/>
            <a:ext cx="4992004" cy="3763548"/>
          </a:xfrm>
        </p:spPr>
        <p:txBody>
          <a:bodyPr/>
          <a:lstStyle/>
          <a:p>
            <a:pPr marL="457200" indent="-457200">
              <a:buFont typeface="+mj-lt"/>
              <a:buAutoNum type="arabicPeriod"/>
            </a:pPr>
            <a:r>
              <a:rPr lang="en-US" sz="2800" dirty="0"/>
              <a:t>Preparation Stage</a:t>
            </a:r>
          </a:p>
          <a:p>
            <a:pPr marL="457200" indent="-457200">
              <a:buFont typeface="+mj-lt"/>
              <a:buAutoNum type="arabicPeriod"/>
            </a:pPr>
            <a:r>
              <a:rPr lang="en-US" sz="2800" dirty="0"/>
              <a:t>Beginning and Introductions Stage</a:t>
            </a:r>
          </a:p>
          <a:p>
            <a:pPr marL="457200" indent="-457200">
              <a:buFont typeface="+mj-lt"/>
              <a:buAutoNum type="arabicPeriod"/>
            </a:pPr>
            <a:r>
              <a:rPr lang="en-US" sz="2800" dirty="0"/>
              <a:t>Questioning and Clarification Stage</a:t>
            </a:r>
          </a:p>
          <a:p>
            <a:pPr marL="457200" indent="-457200">
              <a:buFont typeface="+mj-lt"/>
              <a:buAutoNum type="arabicPeriod"/>
            </a:pPr>
            <a:r>
              <a:rPr lang="en-US" sz="2800" dirty="0"/>
              <a:t>Ending and Transitions Stage</a:t>
            </a:r>
          </a:p>
          <a:p>
            <a:pPr marL="0" indent="0" algn="r">
              <a:buNone/>
            </a:pPr>
            <a:endParaRPr lang="fr-FR" sz="2000" dirty="0"/>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pPr>
                <a:defRPr/>
              </a:pPr>
              <a:t>40</a:t>
            </a:fld>
            <a:endParaRPr lang="en-US" dirty="0">
              <a:latin typeface="Arial" charset="0"/>
            </a:endParaRPr>
          </a:p>
        </p:txBody>
      </p:sp>
      <p:pic>
        <p:nvPicPr>
          <p:cNvPr id="5" name="Picture 20" descr="MPj0442843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5592288" y="2184070"/>
            <a:ext cx="3227388" cy="2743200"/>
          </a:xfrm>
          <a:prstGeom prst="rect">
            <a:avLst/>
          </a:prstGeom>
          <a:noFill/>
        </p:spPr>
      </p:pic>
    </p:spTree>
    <p:extLst>
      <p:ext uri="{BB962C8B-B14F-4D97-AF65-F5344CB8AC3E}">
        <p14:creationId xmlns:p14="http://schemas.microsoft.com/office/powerpoint/2010/main" val="28277134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Group 4"/>
          <p:cNvGrpSpPr>
            <a:grpSpLocks noChangeAspect="1"/>
          </p:cNvGrpSpPr>
          <p:nvPr/>
        </p:nvGrpSpPr>
        <p:grpSpPr bwMode="auto">
          <a:xfrm>
            <a:off x="1413201" y="667100"/>
            <a:ext cx="6436426" cy="4983761"/>
            <a:chOff x="2400" y="600"/>
            <a:chExt cx="9840" cy="9118"/>
          </a:xfrm>
        </p:grpSpPr>
        <p:sp>
          <p:nvSpPr>
            <p:cNvPr id="25605" name="AutoShape 5"/>
            <p:cNvSpPr>
              <a:spLocks noChangeAspect="1" noChangeArrowheads="1"/>
            </p:cNvSpPr>
            <p:nvPr/>
          </p:nvSpPr>
          <p:spPr bwMode="auto">
            <a:xfrm>
              <a:off x="2400" y="600"/>
              <a:ext cx="9840" cy="9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25606" name="Rectangle 6"/>
            <p:cNvSpPr>
              <a:spLocks noChangeArrowheads="1"/>
            </p:cNvSpPr>
            <p:nvPr/>
          </p:nvSpPr>
          <p:spPr bwMode="auto">
            <a:xfrm>
              <a:off x="5284" y="2029"/>
              <a:ext cx="3910" cy="107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25607" name="Rectangle 7"/>
            <p:cNvSpPr>
              <a:spLocks noChangeArrowheads="1"/>
            </p:cNvSpPr>
            <p:nvPr/>
          </p:nvSpPr>
          <p:spPr bwMode="auto">
            <a:xfrm>
              <a:off x="5284" y="2029"/>
              <a:ext cx="3910" cy="1079"/>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25608" name="Rectangle 8"/>
            <p:cNvSpPr>
              <a:spLocks noChangeArrowheads="1"/>
            </p:cNvSpPr>
            <p:nvPr/>
          </p:nvSpPr>
          <p:spPr bwMode="auto">
            <a:xfrm>
              <a:off x="5847" y="2160"/>
              <a:ext cx="2945" cy="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700" b="1" dirty="0"/>
                <a:t>Identification of Safety Threats</a:t>
              </a:r>
            </a:p>
          </p:txBody>
        </p:sp>
        <p:sp>
          <p:nvSpPr>
            <p:cNvPr id="25609" name="Rectangle 9"/>
            <p:cNvSpPr>
              <a:spLocks noChangeArrowheads="1"/>
            </p:cNvSpPr>
            <p:nvPr/>
          </p:nvSpPr>
          <p:spPr bwMode="auto">
            <a:xfrm>
              <a:off x="5284" y="3613"/>
              <a:ext cx="3910" cy="114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25610" name="Rectangle 10"/>
            <p:cNvSpPr>
              <a:spLocks noChangeArrowheads="1"/>
            </p:cNvSpPr>
            <p:nvPr/>
          </p:nvSpPr>
          <p:spPr bwMode="auto">
            <a:xfrm>
              <a:off x="5284" y="3613"/>
              <a:ext cx="3910" cy="1146"/>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25611" name="Rectangle 11"/>
            <p:cNvSpPr>
              <a:spLocks noChangeArrowheads="1"/>
            </p:cNvSpPr>
            <p:nvPr/>
          </p:nvSpPr>
          <p:spPr bwMode="auto">
            <a:xfrm>
              <a:off x="6213" y="3753"/>
              <a:ext cx="100"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solidFill>
                    <a:srgbClr val="000000"/>
                  </a:solidFill>
                </a:rPr>
                <a:t> </a:t>
              </a:r>
              <a:endParaRPr lang="en-US" altLang="en-US"/>
            </a:p>
          </p:txBody>
        </p:sp>
        <p:sp>
          <p:nvSpPr>
            <p:cNvPr id="25612" name="Rectangle 12"/>
            <p:cNvSpPr>
              <a:spLocks noChangeArrowheads="1"/>
            </p:cNvSpPr>
            <p:nvPr/>
          </p:nvSpPr>
          <p:spPr bwMode="auto">
            <a:xfrm>
              <a:off x="6333" y="3753"/>
              <a:ext cx="1858" cy="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b="1">
                  <a:solidFill>
                    <a:srgbClr val="000000"/>
                  </a:solidFill>
                </a:rPr>
                <a:t>Protective</a:t>
              </a:r>
              <a:r>
                <a:rPr lang="en-US" altLang="en-US">
                  <a:solidFill>
                    <a:srgbClr val="000000"/>
                  </a:solidFill>
                </a:rPr>
                <a:t> </a:t>
              </a:r>
              <a:endParaRPr lang="en-US" altLang="en-US"/>
            </a:p>
          </p:txBody>
        </p:sp>
        <p:sp>
          <p:nvSpPr>
            <p:cNvPr id="25613" name="Rectangle 13"/>
            <p:cNvSpPr>
              <a:spLocks noChangeArrowheads="1"/>
            </p:cNvSpPr>
            <p:nvPr/>
          </p:nvSpPr>
          <p:spPr bwMode="auto">
            <a:xfrm>
              <a:off x="6225" y="4183"/>
              <a:ext cx="1818" cy="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b="1" dirty="0">
                  <a:solidFill>
                    <a:srgbClr val="000000"/>
                  </a:solidFill>
                </a:rPr>
                <a:t>Capacities</a:t>
              </a:r>
              <a:endParaRPr lang="en-US" altLang="en-US" b="1" dirty="0"/>
            </a:p>
          </p:txBody>
        </p:sp>
        <p:sp>
          <p:nvSpPr>
            <p:cNvPr id="25614" name="Line 14"/>
            <p:cNvSpPr>
              <a:spLocks noChangeShapeType="1"/>
            </p:cNvSpPr>
            <p:nvPr/>
          </p:nvSpPr>
          <p:spPr bwMode="auto">
            <a:xfrm>
              <a:off x="7238" y="3108"/>
              <a:ext cx="1" cy="43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5" name="Freeform 15"/>
            <p:cNvSpPr>
              <a:spLocks/>
            </p:cNvSpPr>
            <p:nvPr/>
          </p:nvSpPr>
          <p:spPr bwMode="auto">
            <a:xfrm>
              <a:off x="7189" y="3530"/>
              <a:ext cx="100" cy="83"/>
            </a:xfrm>
            <a:custGeom>
              <a:avLst/>
              <a:gdLst>
                <a:gd name="T0" fmla="*/ 100 w 100"/>
                <a:gd name="T1" fmla="*/ 0 h 164"/>
                <a:gd name="T2" fmla="*/ 49 w 100"/>
                <a:gd name="T3" fmla="*/ 21 h 164"/>
                <a:gd name="T4" fmla="*/ 0 w 100"/>
                <a:gd name="T5" fmla="*/ 0 h 164"/>
                <a:gd name="T6" fmla="*/ 100 w 100"/>
                <a:gd name="T7" fmla="*/ 0 h 164"/>
                <a:gd name="T8" fmla="*/ 0 60000 65536"/>
                <a:gd name="T9" fmla="*/ 0 60000 65536"/>
                <a:gd name="T10" fmla="*/ 0 60000 65536"/>
                <a:gd name="T11" fmla="*/ 0 60000 65536"/>
                <a:gd name="T12" fmla="*/ 0 w 100"/>
                <a:gd name="T13" fmla="*/ 0 h 164"/>
                <a:gd name="T14" fmla="*/ 100 w 100"/>
                <a:gd name="T15" fmla="*/ 164 h 164"/>
              </a:gdLst>
              <a:ahLst/>
              <a:cxnLst>
                <a:cxn ang="T8">
                  <a:pos x="T0" y="T1"/>
                </a:cxn>
                <a:cxn ang="T9">
                  <a:pos x="T2" y="T3"/>
                </a:cxn>
                <a:cxn ang="T10">
                  <a:pos x="T4" y="T5"/>
                </a:cxn>
                <a:cxn ang="T11">
                  <a:pos x="T6" y="T7"/>
                </a:cxn>
              </a:cxnLst>
              <a:rect l="T12" t="T13" r="T14" b="T15"/>
              <a:pathLst>
                <a:path w="100" h="164">
                  <a:moveTo>
                    <a:pt x="100" y="0"/>
                  </a:moveTo>
                  <a:lnTo>
                    <a:pt x="49" y="164"/>
                  </a:lnTo>
                  <a:lnTo>
                    <a:pt x="0" y="0"/>
                  </a:lnTo>
                  <a:lnTo>
                    <a:pt x="10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16" name="Rectangle 16"/>
            <p:cNvSpPr>
              <a:spLocks noChangeArrowheads="1"/>
            </p:cNvSpPr>
            <p:nvPr/>
          </p:nvSpPr>
          <p:spPr bwMode="auto">
            <a:xfrm>
              <a:off x="5284" y="5265"/>
              <a:ext cx="3910" cy="114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25617" name="Rectangle 17"/>
            <p:cNvSpPr>
              <a:spLocks noChangeArrowheads="1"/>
            </p:cNvSpPr>
            <p:nvPr/>
          </p:nvSpPr>
          <p:spPr bwMode="auto">
            <a:xfrm>
              <a:off x="5284" y="5265"/>
              <a:ext cx="3910" cy="1146"/>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25618" name="Rectangle 18"/>
            <p:cNvSpPr>
              <a:spLocks noChangeArrowheads="1"/>
            </p:cNvSpPr>
            <p:nvPr/>
          </p:nvSpPr>
          <p:spPr bwMode="auto">
            <a:xfrm>
              <a:off x="6430" y="5620"/>
              <a:ext cx="1494" cy="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b="1">
                  <a:solidFill>
                    <a:srgbClr val="000000"/>
                  </a:solidFill>
                </a:rPr>
                <a:t>Analysis</a:t>
              </a:r>
              <a:endParaRPr lang="en-US" altLang="en-US" b="1"/>
            </a:p>
          </p:txBody>
        </p:sp>
        <p:sp>
          <p:nvSpPr>
            <p:cNvPr id="25619" name="Line 19"/>
            <p:cNvSpPr>
              <a:spLocks noChangeShapeType="1"/>
            </p:cNvSpPr>
            <p:nvPr/>
          </p:nvSpPr>
          <p:spPr bwMode="auto">
            <a:xfrm>
              <a:off x="7238" y="4759"/>
              <a:ext cx="1" cy="43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20" name="Freeform 20"/>
            <p:cNvSpPr>
              <a:spLocks/>
            </p:cNvSpPr>
            <p:nvPr/>
          </p:nvSpPr>
          <p:spPr bwMode="auto">
            <a:xfrm>
              <a:off x="7189" y="5182"/>
              <a:ext cx="100" cy="83"/>
            </a:xfrm>
            <a:custGeom>
              <a:avLst/>
              <a:gdLst>
                <a:gd name="T0" fmla="*/ 100 w 100"/>
                <a:gd name="T1" fmla="*/ 0 h 166"/>
                <a:gd name="T2" fmla="*/ 49 w 100"/>
                <a:gd name="T3" fmla="*/ 21 h 166"/>
                <a:gd name="T4" fmla="*/ 0 w 100"/>
                <a:gd name="T5" fmla="*/ 0 h 166"/>
                <a:gd name="T6" fmla="*/ 100 w 100"/>
                <a:gd name="T7" fmla="*/ 0 h 166"/>
                <a:gd name="T8" fmla="*/ 0 60000 65536"/>
                <a:gd name="T9" fmla="*/ 0 60000 65536"/>
                <a:gd name="T10" fmla="*/ 0 60000 65536"/>
                <a:gd name="T11" fmla="*/ 0 60000 65536"/>
                <a:gd name="T12" fmla="*/ 0 w 100"/>
                <a:gd name="T13" fmla="*/ 0 h 166"/>
                <a:gd name="T14" fmla="*/ 100 w 100"/>
                <a:gd name="T15" fmla="*/ 166 h 166"/>
              </a:gdLst>
              <a:ahLst/>
              <a:cxnLst>
                <a:cxn ang="T8">
                  <a:pos x="T0" y="T1"/>
                </a:cxn>
                <a:cxn ang="T9">
                  <a:pos x="T2" y="T3"/>
                </a:cxn>
                <a:cxn ang="T10">
                  <a:pos x="T4" y="T5"/>
                </a:cxn>
                <a:cxn ang="T11">
                  <a:pos x="T6" y="T7"/>
                </a:cxn>
              </a:cxnLst>
              <a:rect l="T12" t="T13" r="T14" b="T15"/>
              <a:pathLst>
                <a:path w="100" h="166">
                  <a:moveTo>
                    <a:pt x="100" y="0"/>
                  </a:moveTo>
                  <a:lnTo>
                    <a:pt x="49" y="166"/>
                  </a:lnTo>
                  <a:lnTo>
                    <a:pt x="0" y="0"/>
                  </a:lnTo>
                  <a:lnTo>
                    <a:pt x="10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21" name="Rectangle 21"/>
            <p:cNvSpPr>
              <a:spLocks noChangeArrowheads="1"/>
            </p:cNvSpPr>
            <p:nvPr/>
          </p:nvSpPr>
          <p:spPr bwMode="auto">
            <a:xfrm>
              <a:off x="5284" y="6883"/>
              <a:ext cx="3910" cy="107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25622" name="Rectangle 22"/>
            <p:cNvSpPr>
              <a:spLocks noChangeArrowheads="1"/>
            </p:cNvSpPr>
            <p:nvPr/>
          </p:nvSpPr>
          <p:spPr bwMode="auto">
            <a:xfrm>
              <a:off x="5284" y="6883"/>
              <a:ext cx="3910" cy="1079"/>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25623" name="Rectangle 23"/>
            <p:cNvSpPr>
              <a:spLocks noChangeArrowheads="1"/>
            </p:cNvSpPr>
            <p:nvPr/>
          </p:nvSpPr>
          <p:spPr bwMode="auto">
            <a:xfrm>
              <a:off x="5485" y="7203"/>
              <a:ext cx="2706" cy="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b="1" dirty="0">
                  <a:solidFill>
                    <a:srgbClr val="000000"/>
                  </a:solidFill>
                </a:rPr>
                <a:t>Safety Decision</a:t>
              </a:r>
              <a:endParaRPr lang="en-US" altLang="en-US" b="1" dirty="0"/>
            </a:p>
          </p:txBody>
        </p:sp>
        <p:sp>
          <p:nvSpPr>
            <p:cNvPr id="25624" name="Line 24"/>
            <p:cNvSpPr>
              <a:spLocks noChangeShapeType="1"/>
            </p:cNvSpPr>
            <p:nvPr/>
          </p:nvSpPr>
          <p:spPr bwMode="auto">
            <a:xfrm>
              <a:off x="7238" y="6411"/>
              <a:ext cx="1" cy="399"/>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25" name="Freeform 25"/>
            <p:cNvSpPr>
              <a:spLocks/>
            </p:cNvSpPr>
            <p:nvPr/>
          </p:nvSpPr>
          <p:spPr bwMode="auto">
            <a:xfrm>
              <a:off x="7189" y="6800"/>
              <a:ext cx="100" cy="83"/>
            </a:xfrm>
            <a:custGeom>
              <a:avLst/>
              <a:gdLst>
                <a:gd name="T0" fmla="*/ 100 w 100"/>
                <a:gd name="T1" fmla="*/ 0 h 166"/>
                <a:gd name="T2" fmla="*/ 49 w 100"/>
                <a:gd name="T3" fmla="*/ 21 h 166"/>
                <a:gd name="T4" fmla="*/ 0 w 100"/>
                <a:gd name="T5" fmla="*/ 0 h 166"/>
                <a:gd name="T6" fmla="*/ 100 w 100"/>
                <a:gd name="T7" fmla="*/ 0 h 166"/>
                <a:gd name="T8" fmla="*/ 0 60000 65536"/>
                <a:gd name="T9" fmla="*/ 0 60000 65536"/>
                <a:gd name="T10" fmla="*/ 0 60000 65536"/>
                <a:gd name="T11" fmla="*/ 0 60000 65536"/>
                <a:gd name="T12" fmla="*/ 0 w 100"/>
                <a:gd name="T13" fmla="*/ 0 h 166"/>
                <a:gd name="T14" fmla="*/ 100 w 100"/>
                <a:gd name="T15" fmla="*/ 166 h 166"/>
              </a:gdLst>
              <a:ahLst/>
              <a:cxnLst>
                <a:cxn ang="T8">
                  <a:pos x="T0" y="T1"/>
                </a:cxn>
                <a:cxn ang="T9">
                  <a:pos x="T2" y="T3"/>
                </a:cxn>
                <a:cxn ang="T10">
                  <a:pos x="T4" y="T5"/>
                </a:cxn>
                <a:cxn ang="T11">
                  <a:pos x="T6" y="T7"/>
                </a:cxn>
              </a:cxnLst>
              <a:rect l="T12" t="T13" r="T14" b="T15"/>
              <a:pathLst>
                <a:path w="100" h="166">
                  <a:moveTo>
                    <a:pt x="100" y="0"/>
                  </a:moveTo>
                  <a:lnTo>
                    <a:pt x="49" y="166"/>
                  </a:lnTo>
                  <a:lnTo>
                    <a:pt x="0" y="0"/>
                  </a:lnTo>
                  <a:lnTo>
                    <a:pt x="10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26" name="Rectangle 26"/>
            <p:cNvSpPr>
              <a:spLocks noChangeArrowheads="1"/>
            </p:cNvSpPr>
            <p:nvPr/>
          </p:nvSpPr>
          <p:spPr bwMode="auto">
            <a:xfrm>
              <a:off x="5284" y="8636"/>
              <a:ext cx="3910" cy="9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25627" name="Rectangle 27"/>
            <p:cNvSpPr>
              <a:spLocks noChangeArrowheads="1"/>
            </p:cNvSpPr>
            <p:nvPr/>
          </p:nvSpPr>
          <p:spPr bwMode="auto">
            <a:xfrm>
              <a:off x="5284" y="8636"/>
              <a:ext cx="3910" cy="944"/>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25628" name="Rectangle 28"/>
            <p:cNvSpPr>
              <a:spLocks noChangeArrowheads="1"/>
            </p:cNvSpPr>
            <p:nvPr/>
          </p:nvSpPr>
          <p:spPr bwMode="auto">
            <a:xfrm>
              <a:off x="6128" y="8890"/>
              <a:ext cx="1959" cy="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b="1">
                  <a:solidFill>
                    <a:srgbClr val="000000"/>
                  </a:solidFill>
                </a:rPr>
                <a:t>Safety Plan</a:t>
              </a:r>
              <a:endParaRPr lang="en-US" altLang="en-US" b="1"/>
            </a:p>
          </p:txBody>
        </p:sp>
        <p:sp>
          <p:nvSpPr>
            <p:cNvPr id="25629" name="Line 29"/>
            <p:cNvSpPr>
              <a:spLocks noChangeShapeType="1"/>
            </p:cNvSpPr>
            <p:nvPr/>
          </p:nvSpPr>
          <p:spPr bwMode="auto">
            <a:xfrm>
              <a:off x="7240" y="7962"/>
              <a:ext cx="1" cy="60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30" name="Freeform 30"/>
            <p:cNvSpPr>
              <a:spLocks/>
            </p:cNvSpPr>
            <p:nvPr/>
          </p:nvSpPr>
          <p:spPr bwMode="auto">
            <a:xfrm>
              <a:off x="7189" y="8553"/>
              <a:ext cx="100" cy="83"/>
            </a:xfrm>
            <a:custGeom>
              <a:avLst/>
              <a:gdLst>
                <a:gd name="T0" fmla="*/ 100 w 100"/>
                <a:gd name="T1" fmla="*/ 0 h 166"/>
                <a:gd name="T2" fmla="*/ 51 w 100"/>
                <a:gd name="T3" fmla="*/ 21 h 166"/>
                <a:gd name="T4" fmla="*/ 0 w 100"/>
                <a:gd name="T5" fmla="*/ 0 h 166"/>
                <a:gd name="T6" fmla="*/ 100 w 100"/>
                <a:gd name="T7" fmla="*/ 0 h 166"/>
                <a:gd name="T8" fmla="*/ 0 60000 65536"/>
                <a:gd name="T9" fmla="*/ 0 60000 65536"/>
                <a:gd name="T10" fmla="*/ 0 60000 65536"/>
                <a:gd name="T11" fmla="*/ 0 60000 65536"/>
                <a:gd name="T12" fmla="*/ 0 w 100"/>
                <a:gd name="T13" fmla="*/ 0 h 166"/>
                <a:gd name="T14" fmla="*/ 100 w 100"/>
                <a:gd name="T15" fmla="*/ 166 h 166"/>
              </a:gdLst>
              <a:ahLst/>
              <a:cxnLst>
                <a:cxn ang="T8">
                  <a:pos x="T0" y="T1"/>
                </a:cxn>
                <a:cxn ang="T9">
                  <a:pos x="T2" y="T3"/>
                </a:cxn>
                <a:cxn ang="T10">
                  <a:pos x="T4" y="T5"/>
                </a:cxn>
                <a:cxn ang="T11">
                  <a:pos x="T6" y="T7"/>
                </a:cxn>
              </a:cxnLst>
              <a:rect l="T12" t="T13" r="T14" b="T15"/>
              <a:pathLst>
                <a:path w="100" h="166">
                  <a:moveTo>
                    <a:pt x="100" y="0"/>
                  </a:moveTo>
                  <a:lnTo>
                    <a:pt x="51" y="166"/>
                  </a:lnTo>
                  <a:lnTo>
                    <a:pt x="0" y="0"/>
                  </a:lnTo>
                  <a:lnTo>
                    <a:pt x="10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31" name="Freeform 31"/>
            <p:cNvSpPr>
              <a:spLocks/>
            </p:cNvSpPr>
            <p:nvPr/>
          </p:nvSpPr>
          <p:spPr bwMode="auto">
            <a:xfrm>
              <a:off x="9194" y="2568"/>
              <a:ext cx="491" cy="1618"/>
            </a:xfrm>
            <a:custGeom>
              <a:avLst/>
              <a:gdLst>
                <a:gd name="T0" fmla="*/ 0 w 491"/>
                <a:gd name="T1" fmla="*/ 0 h 3237"/>
                <a:gd name="T2" fmla="*/ 491 w 491"/>
                <a:gd name="T3" fmla="*/ 0 h 3237"/>
                <a:gd name="T4" fmla="*/ 491 w 491"/>
                <a:gd name="T5" fmla="*/ 404 h 3237"/>
                <a:gd name="T6" fmla="*/ 0 w 491"/>
                <a:gd name="T7" fmla="*/ 404 h 3237"/>
                <a:gd name="T8" fmla="*/ 0 60000 65536"/>
                <a:gd name="T9" fmla="*/ 0 60000 65536"/>
                <a:gd name="T10" fmla="*/ 0 60000 65536"/>
                <a:gd name="T11" fmla="*/ 0 60000 65536"/>
                <a:gd name="T12" fmla="*/ 0 w 491"/>
                <a:gd name="T13" fmla="*/ 0 h 3237"/>
                <a:gd name="T14" fmla="*/ 491 w 491"/>
                <a:gd name="T15" fmla="*/ 3237 h 3237"/>
              </a:gdLst>
              <a:ahLst/>
              <a:cxnLst>
                <a:cxn ang="T8">
                  <a:pos x="T0" y="T1"/>
                </a:cxn>
                <a:cxn ang="T9">
                  <a:pos x="T2" y="T3"/>
                </a:cxn>
                <a:cxn ang="T10">
                  <a:pos x="T4" y="T5"/>
                </a:cxn>
                <a:cxn ang="T11">
                  <a:pos x="T6" y="T7"/>
                </a:cxn>
              </a:cxnLst>
              <a:rect l="T12" t="T13" r="T14" b="T15"/>
              <a:pathLst>
                <a:path w="491" h="3237">
                  <a:moveTo>
                    <a:pt x="0" y="0"/>
                  </a:moveTo>
                  <a:lnTo>
                    <a:pt x="491" y="0"/>
                  </a:lnTo>
                  <a:lnTo>
                    <a:pt x="491" y="3237"/>
                  </a:lnTo>
                  <a:lnTo>
                    <a:pt x="0" y="3237"/>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32" name="Freeform 32"/>
            <p:cNvSpPr>
              <a:spLocks/>
            </p:cNvSpPr>
            <p:nvPr/>
          </p:nvSpPr>
          <p:spPr bwMode="auto">
            <a:xfrm>
              <a:off x="9194" y="4186"/>
              <a:ext cx="482" cy="1652"/>
            </a:xfrm>
            <a:custGeom>
              <a:avLst/>
              <a:gdLst>
                <a:gd name="T0" fmla="*/ 0 w 482"/>
                <a:gd name="T1" fmla="*/ 413 h 3303"/>
                <a:gd name="T2" fmla="*/ 482 w 482"/>
                <a:gd name="T3" fmla="*/ 413 h 3303"/>
                <a:gd name="T4" fmla="*/ 482 w 482"/>
                <a:gd name="T5" fmla="*/ 0 h 3303"/>
                <a:gd name="T6" fmla="*/ 326 w 482"/>
                <a:gd name="T7" fmla="*/ 0 h 3303"/>
                <a:gd name="T8" fmla="*/ 0 60000 65536"/>
                <a:gd name="T9" fmla="*/ 0 60000 65536"/>
                <a:gd name="T10" fmla="*/ 0 60000 65536"/>
                <a:gd name="T11" fmla="*/ 0 60000 65536"/>
                <a:gd name="T12" fmla="*/ 0 w 482"/>
                <a:gd name="T13" fmla="*/ 0 h 3303"/>
                <a:gd name="T14" fmla="*/ 482 w 482"/>
                <a:gd name="T15" fmla="*/ 3303 h 3303"/>
              </a:gdLst>
              <a:ahLst/>
              <a:cxnLst>
                <a:cxn ang="T8">
                  <a:pos x="T0" y="T1"/>
                </a:cxn>
                <a:cxn ang="T9">
                  <a:pos x="T2" y="T3"/>
                </a:cxn>
                <a:cxn ang="T10">
                  <a:pos x="T4" y="T5"/>
                </a:cxn>
                <a:cxn ang="T11">
                  <a:pos x="T6" y="T7"/>
                </a:cxn>
              </a:cxnLst>
              <a:rect l="T12" t="T13" r="T14" b="T15"/>
              <a:pathLst>
                <a:path w="482" h="3303">
                  <a:moveTo>
                    <a:pt x="0" y="3303"/>
                  </a:moveTo>
                  <a:lnTo>
                    <a:pt x="482" y="3303"/>
                  </a:lnTo>
                  <a:lnTo>
                    <a:pt x="482" y="0"/>
                  </a:lnTo>
                  <a:lnTo>
                    <a:pt x="326"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33" name="Freeform 33"/>
            <p:cNvSpPr>
              <a:spLocks/>
            </p:cNvSpPr>
            <p:nvPr/>
          </p:nvSpPr>
          <p:spPr bwMode="auto">
            <a:xfrm>
              <a:off x="9194" y="5838"/>
              <a:ext cx="482" cy="1585"/>
            </a:xfrm>
            <a:custGeom>
              <a:avLst/>
              <a:gdLst>
                <a:gd name="T0" fmla="*/ 0 w 482"/>
                <a:gd name="T1" fmla="*/ 397 h 3169"/>
                <a:gd name="T2" fmla="*/ 482 w 482"/>
                <a:gd name="T3" fmla="*/ 397 h 3169"/>
                <a:gd name="T4" fmla="*/ 482 w 482"/>
                <a:gd name="T5" fmla="*/ 0 h 3169"/>
                <a:gd name="T6" fmla="*/ 0 60000 65536"/>
                <a:gd name="T7" fmla="*/ 0 60000 65536"/>
                <a:gd name="T8" fmla="*/ 0 60000 65536"/>
                <a:gd name="T9" fmla="*/ 0 w 482"/>
                <a:gd name="T10" fmla="*/ 0 h 3169"/>
                <a:gd name="T11" fmla="*/ 482 w 482"/>
                <a:gd name="T12" fmla="*/ 3169 h 3169"/>
              </a:gdLst>
              <a:ahLst/>
              <a:cxnLst>
                <a:cxn ang="T6">
                  <a:pos x="T0" y="T1"/>
                </a:cxn>
                <a:cxn ang="T7">
                  <a:pos x="T2" y="T3"/>
                </a:cxn>
                <a:cxn ang="T8">
                  <a:pos x="T4" y="T5"/>
                </a:cxn>
              </a:cxnLst>
              <a:rect l="T9" t="T10" r="T11" b="T12"/>
              <a:pathLst>
                <a:path w="482" h="3169">
                  <a:moveTo>
                    <a:pt x="0" y="3169"/>
                  </a:moveTo>
                  <a:lnTo>
                    <a:pt x="482" y="3169"/>
                  </a:lnTo>
                  <a:lnTo>
                    <a:pt x="482"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34" name="Freeform 34"/>
            <p:cNvSpPr>
              <a:spLocks/>
            </p:cNvSpPr>
            <p:nvPr/>
          </p:nvSpPr>
          <p:spPr bwMode="auto">
            <a:xfrm>
              <a:off x="9154" y="7423"/>
              <a:ext cx="527" cy="1685"/>
            </a:xfrm>
            <a:custGeom>
              <a:avLst/>
              <a:gdLst>
                <a:gd name="T0" fmla="*/ 0 w 527"/>
                <a:gd name="T1" fmla="*/ 421 h 3372"/>
                <a:gd name="T2" fmla="*/ 527 w 527"/>
                <a:gd name="T3" fmla="*/ 421 h 3372"/>
                <a:gd name="T4" fmla="*/ 527 w 527"/>
                <a:gd name="T5" fmla="*/ 0 h 3372"/>
                <a:gd name="T6" fmla="*/ 0 w 527"/>
                <a:gd name="T7" fmla="*/ 0 h 3372"/>
                <a:gd name="T8" fmla="*/ 0 60000 65536"/>
                <a:gd name="T9" fmla="*/ 0 60000 65536"/>
                <a:gd name="T10" fmla="*/ 0 60000 65536"/>
                <a:gd name="T11" fmla="*/ 0 60000 65536"/>
                <a:gd name="T12" fmla="*/ 0 w 527"/>
                <a:gd name="T13" fmla="*/ 0 h 3372"/>
                <a:gd name="T14" fmla="*/ 527 w 527"/>
                <a:gd name="T15" fmla="*/ 3372 h 3372"/>
              </a:gdLst>
              <a:ahLst/>
              <a:cxnLst>
                <a:cxn ang="T8">
                  <a:pos x="T0" y="T1"/>
                </a:cxn>
                <a:cxn ang="T9">
                  <a:pos x="T2" y="T3"/>
                </a:cxn>
                <a:cxn ang="T10">
                  <a:pos x="T4" y="T5"/>
                </a:cxn>
                <a:cxn ang="T11">
                  <a:pos x="T6" y="T7"/>
                </a:cxn>
              </a:cxnLst>
              <a:rect l="T12" t="T13" r="T14" b="T15"/>
              <a:pathLst>
                <a:path w="527" h="3372">
                  <a:moveTo>
                    <a:pt x="0" y="3372"/>
                  </a:moveTo>
                  <a:lnTo>
                    <a:pt x="527" y="3372"/>
                  </a:lnTo>
                  <a:lnTo>
                    <a:pt x="527" y="0"/>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35" name="Line 35"/>
            <p:cNvSpPr>
              <a:spLocks noChangeShapeType="1"/>
            </p:cNvSpPr>
            <p:nvPr/>
          </p:nvSpPr>
          <p:spPr bwMode="auto">
            <a:xfrm flipH="1">
              <a:off x="9520" y="5837"/>
              <a:ext cx="733"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36" name="Rectangle 36"/>
            <p:cNvSpPr>
              <a:spLocks noChangeArrowheads="1"/>
            </p:cNvSpPr>
            <p:nvPr/>
          </p:nvSpPr>
          <p:spPr bwMode="auto">
            <a:xfrm>
              <a:off x="10253" y="2975"/>
              <a:ext cx="1303" cy="566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sz="900"/>
            </a:p>
            <a:p>
              <a:endParaRPr lang="en-US" altLang="en-US"/>
            </a:p>
          </p:txBody>
        </p:sp>
        <p:sp>
          <p:nvSpPr>
            <p:cNvPr id="25637" name="Rectangle 37"/>
            <p:cNvSpPr>
              <a:spLocks noChangeArrowheads="1"/>
            </p:cNvSpPr>
            <p:nvPr/>
          </p:nvSpPr>
          <p:spPr bwMode="auto">
            <a:xfrm>
              <a:off x="10253" y="2975"/>
              <a:ext cx="1303" cy="591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25638" name="Rectangle 38"/>
            <p:cNvSpPr>
              <a:spLocks noChangeArrowheads="1"/>
            </p:cNvSpPr>
            <p:nvPr/>
          </p:nvSpPr>
          <p:spPr bwMode="auto">
            <a:xfrm rot="-5400000">
              <a:off x="11043" y="7273"/>
              <a:ext cx="1"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5639" name="Rectangle 39"/>
            <p:cNvSpPr>
              <a:spLocks noChangeArrowheads="1"/>
            </p:cNvSpPr>
            <p:nvPr/>
          </p:nvSpPr>
          <p:spPr bwMode="auto">
            <a:xfrm rot="-5400000">
              <a:off x="11043" y="7050"/>
              <a:ext cx="1"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5640" name="Rectangle 40"/>
            <p:cNvSpPr>
              <a:spLocks noChangeArrowheads="1"/>
            </p:cNvSpPr>
            <p:nvPr/>
          </p:nvSpPr>
          <p:spPr bwMode="auto">
            <a:xfrm rot="-5400000">
              <a:off x="11043" y="6973"/>
              <a:ext cx="1"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5641" name="Rectangle 41"/>
            <p:cNvSpPr>
              <a:spLocks noChangeArrowheads="1"/>
            </p:cNvSpPr>
            <p:nvPr/>
          </p:nvSpPr>
          <p:spPr bwMode="auto">
            <a:xfrm rot="-5400000">
              <a:off x="11043" y="6750"/>
              <a:ext cx="1"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5642" name="Rectangle 42"/>
            <p:cNvSpPr>
              <a:spLocks noChangeArrowheads="1"/>
            </p:cNvSpPr>
            <p:nvPr/>
          </p:nvSpPr>
          <p:spPr bwMode="auto">
            <a:xfrm rot="-5400000">
              <a:off x="10923" y="6650"/>
              <a:ext cx="1"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5643" name="Rectangle 43"/>
            <p:cNvSpPr>
              <a:spLocks noChangeArrowheads="1"/>
            </p:cNvSpPr>
            <p:nvPr/>
          </p:nvSpPr>
          <p:spPr bwMode="auto">
            <a:xfrm rot="-5400000">
              <a:off x="10923" y="6313"/>
              <a:ext cx="1"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5644" name="Rectangle 44"/>
            <p:cNvSpPr>
              <a:spLocks noChangeArrowheads="1"/>
            </p:cNvSpPr>
            <p:nvPr/>
          </p:nvSpPr>
          <p:spPr bwMode="auto">
            <a:xfrm rot="-5400000">
              <a:off x="11043" y="6128"/>
              <a:ext cx="1"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5645" name="Rectangle 45"/>
            <p:cNvSpPr>
              <a:spLocks noChangeArrowheads="1"/>
            </p:cNvSpPr>
            <p:nvPr/>
          </p:nvSpPr>
          <p:spPr bwMode="auto">
            <a:xfrm rot="-5400000">
              <a:off x="11043" y="6050"/>
              <a:ext cx="1"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5646" name="Rectangle 46"/>
            <p:cNvSpPr>
              <a:spLocks noChangeArrowheads="1"/>
            </p:cNvSpPr>
            <p:nvPr/>
          </p:nvSpPr>
          <p:spPr bwMode="auto">
            <a:xfrm rot="-5400000">
              <a:off x="10923" y="5973"/>
              <a:ext cx="1"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5647" name="Rectangle 47"/>
            <p:cNvSpPr>
              <a:spLocks noChangeArrowheads="1"/>
            </p:cNvSpPr>
            <p:nvPr/>
          </p:nvSpPr>
          <p:spPr bwMode="auto">
            <a:xfrm rot="-5400000">
              <a:off x="11043" y="5748"/>
              <a:ext cx="1"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5648" name="Rectangle 48"/>
            <p:cNvSpPr>
              <a:spLocks noChangeArrowheads="1"/>
            </p:cNvSpPr>
            <p:nvPr/>
          </p:nvSpPr>
          <p:spPr bwMode="auto">
            <a:xfrm rot="-5400000">
              <a:off x="11043" y="5548"/>
              <a:ext cx="1"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5649" name="Rectangle 49"/>
            <p:cNvSpPr>
              <a:spLocks noChangeArrowheads="1"/>
            </p:cNvSpPr>
            <p:nvPr/>
          </p:nvSpPr>
          <p:spPr bwMode="auto">
            <a:xfrm rot="-5400000">
              <a:off x="10992" y="5378"/>
              <a:ext cx="100" cy="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solidFill>
                    <a:srgbClr val="000000"/>
                  </a:solidFill>
                </a:rPr>
                <a:t> </a:t>
              </a:r>
              <a:endParaRPr lang="en-US" altLang="en-US"/>
            </a:p>
          </p:txBody>
        </p:sp>
        <p:sp>
          <p:nvSpPr>
            <p:cNvPr id="25650" name="Rectangle 50"/>
            <p:cNvSpPr>
              <a:spLocks noChangeArrowheads="1"/>
            </p:cNvSpPr>
            <p:nvPr/>
          </p:nvSpPr>
          <p:spPr bwMode="auto">
            <a:xfrm rot="-5400000">
              <a:off x="11043" y="5273"/>
              <a:ext cx="1"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5651" name="Rectangle 51"/>
            <p:cNvSpPr>
              <a:spLocks noChangeArrowheads="1"/>
            </p:cNvSpPr>
            <p:nvPr/>
          </p:nvSpPr>
          <p:spPr bwMode="auto">
            <a:xfrm rot="-5400000">
              <a:off x="11043" y="5090"/>
              <a:ext cx="1"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5652" name="Rectangle 52"/>
            <p:cNvSpPr>
              <a:spLocks noChangeArrowheads="1"/>
            </p:cNvSpPr>
            <p:nvPr/>
          </p:nvSpPr>
          <p:spPr bwMode="auto">
            <a:xfrm rot="-5400000">
              <a:off x="11043" y="5013"/>
              <a:ext cx="1"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5653" name="Rectangle 53"/>
            <p:cNvSpPr>
              <a:spLocks noChangeArrowheads="1"/>
            </p:cNvSpPr>
            <p:nvPr/>
          </p:nvSpPr>
          <p:spPr bwMode="auto">
            <a:xfrm rot="-5400000">
              <a:off x="11043" y="4670"/>
              <a:ext cx="1"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5654" name="Rectangle 54"/>
            <p:cNvSpPr>
              <a:spLocks noChangeArrowheads="1"/>
            </p:cNvSpPr>
            <p:nvPr/>
          </p:nvSpPr>
          <p:spPr bwMode="auto">
            <a:xfrm rot="-5400000">
              <a:off x="11260" y="4253"/>
              <a:ext cx="1" cy="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a:p>
              <a:pPr eaLnBrk="1" hangingPunct="1"/>
              <a:endParaRPr lang="en-US" altLang="en-US"/>
            </a:p>
          </p:txBody>
        </p:sp>
        <p:sp>
          <p:nvSpPr>
            <p:cNvPr id="25655" name="Rectangle 55"/>
            <p:cNvSpPr>
              <a:spLocks noChangeArrowheads="1"/>
            </p:cNvSpPr>
            <p:nvPr/>
          </p:nvSpPr>
          <p:spPr bwMode="auto">
            <a:xfrm rot="-5400000">
              <a:off x="10923" y="4368"/>
              <a:ext cx="1"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5656" name="Rectangle 56"/>
            <p:cNvSpPr>
              <a:spLocks noChangeArrowheads="1"/>
            </p:cNvSpPr>
            <p:nvPr/>
          </p:nvSpPr>
          <p:spPr bwMode="auto">
            <a:xfrm rot="-5400000">
              <a:off x="10495" y="4723"/>
              <a:ext cx="432"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5657" name="Rectangle 57"/>
            <p:cNvSpPr>
              <a:spLocks noChangeArrowheads="1"/>
            </p:cNvSpPr>
            <p:nvPr/>
          </p:nvSpPr>
          <p:spPr bwMode="auto">
            <a:xfrm rot="-5400000">
              <a:off x="11043" y="4070"/>
              <a:ext cx="1"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5658" name="Rectangle 58"/>
            <p:cNvSpPr>
              <a:spLocks noChangeArrowheads="1"/>
            </p:cNvSpPr>
            <p:nvPr/>
          </p:nvSpPr>
          <p:spPr bwMode="auto">
            <a:xfrm rot="-5400000">
              <a:off x="11043" y="3870"/>
              <a:ext cx="1"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5659" name="Freeform 59"/>
            <p:cNvSpPr>
              <a:spLocks/>
            </p:cNvSpPr>
            <p:nvPr/>
          </p:nvSpPr>
          <p:spPr bwMode="auto">
            <a:xfrm>
              <a:off x="4982" y="2568"/>
              <a:ext cx="282" cy="1617"/>
            </a:xfrm>
            <a:custGeom>
              <a:avLst/>
              <a:gdLst>
                <a:gd name="T0" fmla="*/ 282 w 282"/>
                <a:gd name="T1" fmla="*/ 0 h 3235"/>
                <a:gd name="T2" fmla="*/ 282 w 282"/>
                <a:gd name="T3" fmla="*/ 5 h 3235"/>
                <a:gd name="T4" fmla="*/ 0 w 282"/>
                <a:gd name="T5" fmla="*/ 5 h 3235"/>
                <a:gd name="T6" fmla="*/ 0 w 282"/>
                <a:gd name="T7" fmla="*/ 404 h 3235"/>
                <a:gd name="T8" fmla="*/ 0 60000 65536"/>
                <a:gd name="T9" fmla="*/ 0 60000 65536"/>
                <a:gd name="T10" fmla="*/ 0 60000 65536"/>
                <a:gd name="T11" fmla="*/ 0 60000 65536"/>
                <a:gd name="T12" fmla="*/ 0 w 282"/>
                <a:gd name="T13" fmla="*/ 0 h 3235"/>
                <a:gd name="T14" fmla="*/ 282 w 282"/>
                <a:gd name="T15" fmla="*/ 3235 h 3235"/>
              </a:gdLst>
              <a:ahLst/>
              <a:cxnLst>
                <a:cxn ang="T8">
                  <a:pos x="T0" y="T1"/>
                </a:cxn>
                <a:cxn ang="T9">
                  <a:pos x="T2" y="T3"/>
                </a:cxn>
                <a:cxn ang="T10">
                  <a:pos x="T4" y="T5"/>
                </a:cxn>
                <a:cxn ang="T11">
                  <a:pos x="T6" y="T7"/>
                </a:cxn>
              </a:cxnLst>
              <a:rect l="T12" t="T13" r="T14" b="T15"/>
              <a:pathLst>
                <a:path w="282" h="3235">
                  <a:moveTo>
                    <a:pt x="282" y="0"/>
                  </a:moveTo>
                  <a:lnTo>
                    <a:pt x="282" y="41"/>
                  </a:lnTo>
                  <a:lnTo>
                    <a:pt x="0" y="41"/>
                  </a:lnTo>
                  <a:lnTo>
                    <a:pt x="0" y="3235"/>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60" name="Freeform 60"/>
            <p:cNvSpPr>
              <a:spLocks/>
            </p:cNvSpPr>
            <p:nvPr/>
          </p:nvSpPr>
          <p:spPr bwMode="auto">
            <a:xfrm>
              <a:off x="5003" y="4186"/>
              <a:ext cx="281" cy="1652"/>
            </a:xfrm>
            <a:custGeom>
              <a:avLst/>
              <a:gdLst>
                <a:gd name="T0" fmla="*/ 0 w 281"/>
                <a:gd name="T1" fmla="*/ 413 h 3303"/>
                <a:gd name="T2" fmla="*/ 0 w 281"/>
                <a:gd name="T3" fmla="*/ 0 h 3303"/>
                <a:gd name="T4" fmla="*/ 281 w 281"/>
                <a:gd name="T5" fmla="*/ 0 h 3303"/>
                <a:gd name="T6" fmla="*/ 0 60000 65536"/>
                <a:gd name="T7" fmla="*/ 0 60000 65536"/>
                <a:gd name="T8" fmla="*/ 0 60000 65536"/>
                <a:gd name="T9" fmla="*/ 0 w 281"/>
                <a:gd name="T10" fmla="*/ 0 h 3303"/>
                <a:gd name="T11" fmla="*/ 281 w 281"/>
                <a:gd name="T12" fmla="*/ 3303 h 3303"/>
              </a:gdLst>
              <a:ahLst/>
              <a:cxnLst>
                <a:cxn ang="T6">
                  <a:pos x="T0" y="T1"/>
                </a:cxn>
                <a:cxn ang="T7">
                  <a:pos x="T2" y="T3"/>
                </a:cxn>
                <a:cxn ang="T8">
                  <a:pos x="T4" y="T5"/>
                </a:cxn>
              </a:cxnLst>
              <a:rect l="T9" t="T10" r="T11" b="T12"/>
              <a:pathLst>
                <a:path w="281" h="3303">
                  <a:moveTo>
                    <a:pt x="0" y="3303"/>
                  </a:moveTo>
                  <a:lnTo>
                    <a:pt x="0" y="0"/>
                  </a:lnTo>
                  <a:lnTo>
                    <a:pt x="28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61" name="Freeform 61"/>
            <p:cNvSpPr>
              <a:spLocks/>
            </p:cNvSpPr>
            <p:nvPr/>
          </p:nvSpPr>
          <p:spPr bwMode="auto">
            <a:xfrm>
              <a:off x="4997" y="5838"/>
              <a:ext cx="367" cy="1585"/>
            </a:xfrm>
            <a:custGeom>
              <a:avLst/>
              <a:gdLst>
                <a:gd name="T0" fmla="*/ 367 w 367"/>
                <a:gd name="T1" fmla="*/ 397 h 3169"/>
                <a:gd name="T2" fmla="*/ 0 w 367"/>
                <a:gd name="T3" fmla="*/ 397 h 3169"/>
                <a:gd name="T4" fmla="*/ 0 w 367"/>
                <a:gd name="T5" fmla="*/ 0 h 3169"/>
                <a:gd name="T6" fmla="*/ 367 w 367"/>
                <a:gd name="T7" fmla="*/ 0 h 3169"/>
                <a:gd name="T8" fmla="*/ 0 60000 65536"/>
                <a:gd name="T9" fmla="*/ 0 60000 65536"/>
                <a:gd name="T10" fmla="*/ 0 60000 65536"/>
                <a:gd name="T11" fmla="*/ 0 60000 65536"/>
                <a:gd name="T12" fmla="*/ 0 w 367"/>
                <a:gd name="T13" fmla="*/ 0 h 3169"/>
                <a:gd name="T14" fmla="*/ 367 w 367"/>
                <a:gd name="T15" fmla="*/ 3169 h 3169"/>
              </a:gdLst>
              <a:ahLst/>
              <a:cxnLst>
                <a:cxn ang="T8">
                  <a:pos x="T0" y="T1"/>
                </a:cxn>
                <a:cxn ang="T9">
                  <a:pos x="T2" y="T3"/>
                </a:cxn>
                <a:cxn ang="T10">
                  <a:pos x="T4" y="T5"/>
                </a:cxn>
                <a:cxn ang="T11">
                  <a:pos x="T6" y="T7"/>
                </a:cxn>
              </a:cxnLst>
              <a:rect l="T12" t="T13" r="T14" b="T15"/>
              <a:pathLst>
                <a:path w="367" h="3169">
                  <a:moveTo>
                    <a:pt x="367" y="3169"/>
                  </a:moveTo>
                  <a:lnTo>
                    <a:pt x="0" y="3169"/>
                  </a:lnTo>
                  <a:lnTo>
                    <a:pt x="0" y="0"/>
                  </a:lnTo>
                  <a:lnTo>
                    <a:pt x="367"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62" name="Freeform 62"/>
            <p:cNvSpPr>
              <a:spLocks/>
            </p:cNvSpPr>
            <p:nvPr/>
          </p:nvSpPr>
          <p:spPr bwMode="auto">
            <a:xfrm>
              <a:off x="4999" y="7423"/>
              <a:ext cx="325" cy="1685"/>
            </a:xfrm>
            <a:custGeom>
              <a:avLst/>
              <a:gdLst>
                <a:gd name="T0" fmla="*/ 325 w 325"/>
                <a:gd name="T1" fmla="*/ 421 h 3372"/>
                <a:gd name="T2" fmla="*/ 0 w 325"/>
                <a:gd name="T3" fmla="*/ 421 h 3372"/>
                <a:gd name="T4" fmla="*/ 0 w 325"/>
                <a:gd name="T5" fmla="*/ 0 h 3372"/>
                <a:gd name="T6" fmla="*/ 0 60000 65536"/>
                <a:gd name="T7" fmla="*/ 0 60000 65536"/>
                <a:gd name="T8" fmla="*/ 0 60000 65536"/>
                <a:gd name="T9" fmla="*/ 0 w 325"/>
                <a:gd name="T10" fmla="*/ 0 h 3372"/>
                <a:gd name="T11" fmla="*/ 325 w 325"/>
                <a:gd name="T12" fmla="*/ 3372 h 3372"/>
              </a:gdLst>
              <a:ahLst/>
              <a:cxnLst>
                <a:cxn ang="T6">
                  <a:pos x="T0" y="T1"/>
                </a:cxn>
                <a:cxn ang="T7">
                  <a:pos x="T2" y="T3"/>
                </a:cxn>
                <a:cxn ang="T8">
                  <a:pos x="T4" y="T5"/>
                </a:cxn>
              </a:cxnLst>
              <a:rect l="T9" t="T10" r="T11" b="T12"/>
              <a:pathLst>
                <a:path w="325" h="3372">
                  <a:moveTo>
                    <a:pt x="325" y="3372"/>
                  </a:moveTo>
                  <a:lnTo>
                    <a:pt x="0" y="3372"/>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63" name="Line 63"/>
            <p:cNvSpPr>
              <a:spLocks noChangeShapeType="1"/>
            </p:cNvSpPr>
            <p:nvPr/>
          </p:nvSpPr>
          <p:spPr bwMode="auto">
            <a:xfrm>
              <a:off x="4225" y="5844"/>
              <a:ext cx="733" cy="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64" name="Rectangle 64"/>
            <p:cNvSpPr>
              <a:spLocks noChangeArrowheads="1"/>
            </p:cNvSpPr>
            <p:nvPr/>
          </p:nvSpPr>
          <p:spPr bwMode="auto">
            <a:xfrm>
              <a:off x="2922" y="3551"/>
              <a:ext cx="1303" cy="458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25665" name="Rectangle 65"/>
            <p:cNvSpPr>
              <a:spLocks noChangeArrowheads="1"/>
            </p:cNvSpPr>
            <p:nvPr/>
          </p:nvSpPr>
          <p:spPr bwMode="auto">
            <a:xfrm>
              <a:off x="2922" y="3551"/>
              <a:ext cx="1303" cy="458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25666" name="Rectangle 66"/>
            <p:cNvSpPr>
              <a:spLocks noChangeArrowheads="1"/>
            </p:cNvSpPr>
            <p:nvPr/>
          </p:nvSpPr>
          <p:spPr bwMode="auto">
            <a:xfrm rot="-5400000">
              <a:off x="3162" y="7171"/>
              <a:ext cx="433"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5667" name="Rectangle 67"/>
            <p:cNvSpPr>
              <a:spLocks noChangeArrowheads="1"/>
            </p:cNvSpPr>
            <p:nvPr/>
          </p:nvSpPr>
          <p:spPr bwMode="auto">
            <a:xfrm rot="-5400000">
              <a:off x="3282" y="6986"/>
              <a:ext cx="433"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5668" name="Rectangle 68"/>
            <p:cNvSpPr>
              <a:spLocks noChangeArrowheads="1"/>
            </p:cNvSpPr>
            <p:nvPr/>
          </p:nvSpPr>
          <p:spPr bwMode="auto">
            <a:xfrm rot="-5400000">
              <a:off x="3283" y="6813"/>
              <a:ext cx="432"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5669" name="Rectangle 69"/>
            <p:cNvSpPr>
              <a:spLocks noChangeArrowheads="1"/>
            </p:cNvSpPr>
            <p:nvPr/>
          </p:nvSpPr>
          <p:spPr bwMode="auto">
            <a:xfrm rot="-5400000">
              <a:off x="3283" y="6488"/>
              <a:ext cx="432"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5670" name="Rectangle 70"/>
            <p:cNvSpPr>
              <a:spLocks noChangeArrowheads="1"/>
            </p:cNvSpPr>
            <p:nvPr/>
          </p:nvSpPr>
          <p:spPr bwMode="auto">
            <a:xfrm rot="-5400000">
              <a:off x="3163" y="6168"/>
              <a:ext cx="432"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5671" name="Rectangle 71"/>
            <p:cNvSpPr>
              <a:spLocks noChangeArrowheads="1"/>
            </p:cNvSpPr>
            <p:nvPr/>
          </p:nvSpPr>
          <p:spPr bwMode="auto">
            <a:xfrm rot="-5400000">
              <a:off x="3283" y="5988"/>
              <a:ext cx="432"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5672" name="Rectangle 72"/>
            <p:cNvSpPr>
              <a:spLocks noChangeArrowheads="1"/>
            </p:cNvSpPr>
            <p:nvPr/>
          </p:nvSpPr>
          <p:spPr bwMode="auto">
            <a:xfrm rot="-5400000">
              <a:off x="3282" y="5786"/>
              <a:ext cx="433"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5673" name="Rectangle 73"/>
            <p:cNvSpPr>
              <a:spLocks noChangeArrowheads="1"/>
            </p:cNvSpPr>
            <p:nvPr/>
          </p:nvSpPr>
          <p:spPr bwMode="auto">
            <a:xfrm rot="-5400000">
              <a:off x="3283" y="5708"/>
              <a:ext cx="432"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5674" name="Rectangle 74"/>
            <p:cNvSpPr>
              <a:spLocks noChangeArrowheads="1"/>
            </p:cNvSpPr>
            <p:nvPr/>
          </p:nvSpPr>
          <p:spPr bwMode="auto">
            <a:xfrm rot="-5400000">
              <a:off x="3282" y="5486"/>
              <a:ext cx="433"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5675" name="Rectangle 75"/>
            <p:cNvSpPr>
              <a:spLocks noChangeArrowheads="1"/>
            </p:cNvSpPr>
            <p:nvPr/>
          </p:nvSpPr>
          <p:spPr bwMode="auto">
            <a:xfrm rot="-5400000">
              <a:off x="3711" y="4977"/>
              <a:ext cx="1" cy="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5676" name="Rectangle 76"/>
            <p:cNvSpPr>
              <a:spLocks noChangeArrowheads="1"/>
            </p:cNvSpPr>
            <p:nvPr/>
          </p:nvSpPr>
          <p:spPr bwMode="auto">
            <a:xfrm rot="-5400000">
              <a:off x="3163" y="5333"/>
              <a:ext cx="432"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5677" name="Rectangle 77"/>
            <p:cNvSpPr>
              <a:spLocks noChangeArrowheads="1"/>
            </p:cNvSpPr>
            <p:nvPr/>
          </p:nvSpPr>
          <p:spPr bwMode="auto">
            <a:xfrm rot="-5400000">
              <a:off x="3713" y="4670"/>
              <a:ext cx="1"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5678" name="Rectangle 78"/>
            <p:cNvSpPr>
              <a:spLocks noChangeArrowheads="1"/>
            </p:cNvSpPr>
            <p:nvPr/>
          </p:nvSpPr>
          <p:spPr bwMode="auto">
            <a:xfrm rot="16200000">
              <a:off x="1488" y="5761"/>
              <a:ext cx="4223"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0" tIns="0" rIns="0" bIns="0" anchor="t">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000" b="1">
                  <a:latin typeface="Arial"/>
                  <a:ea typeface="ＭＳ Ｐゴシック"/>
                  <a:cs typeface="Arial"/>
                </a:rPr>
                <a:t>D</a:t>
              </a:r>
            </a:p>
            <a:p>
              <a:pPr eaLnBrk="1" hangingPunct="1"/>
              <a:r>
                <a:rPr lang="en-US" altLang="en-US" sz="1000" b="1"/>
                <a:t>O</a:t>
              </a:r>
            </a:p>
            <a:p>
              <a:pPr eaLnBrk="1" hangingPunct="1"/>
              <a:r>
                <a:rPr lang="en-US" altLang="en-US" sz="1000" b="1"/>
                <a:t>C</a:t>
              </a:r>
            </a:p>
            <a:p>
              <a:pPr eaLnBrk="1" hangingPunct="1"/>
              <a:r>
                <a:rPr lang="en-US" altLang="en-US" sz="1000" b="1"/>
                <a:t>U</a:t>
              </a:r>
            </a:p>
            <a:p>
              <a:pPr eaLnBrk="1" hangingPunct="1"/>
              <a:r>
                <a:rPr lang="en-US" altLang="en-US" sz="1000" b="1"/>
                <a:t>M</a:t>
              </a:r>
            </a:p>
            <a:p>
              <a:pPr eaLnBrk="1" hangingPunct="1"/>
              <a:r>
                <a:rPr lang="en-US" altLang="en-US" sz="1000" b="1"/>
                <a:t>E</a:t>
              </a:r>
            </a:p>
            <a:p>
              <a:pPr eaLnBrk="1" hangingPunct="1"/>
              <a:r>
                <a:rPr lang="en-US" altLang="en-US" sz="1000" b="1"/>
                <a:t>N</a:t>
              </a:r>
            </a:p>
            <a:p>
              <a:pPr eaLnBrk="1" hangingPunct="1"/>
              <a:r>
                <a:rPr lang="en-US" altLang="en-US" sz="1000" b="1"/>
                <a:t>T</a:t>
              </a:r>
            </a:p>
            <a:p>
              <a:pPr eaLnBrk="1" hangingPunct="1"/>
              <a:r>
                <a:rPr lang="en-US" altLang="en-US" sz="1000" b="1"/>
                <a:t>A</a:t>
              </a:r>
            </a:p>
            <a:p>
              <a:pPr eaLnBrk="1" hangingPunct="1"/>
              <a:r>
                <a:rPr lang="en-US" altLang="en-US" sz="1000" b="1"/>
                <a:t>T</a:t>
              </a:r>
            </a:p>
            <a:p>
              <a:pPr eaLnBrk="1" hangingPunct="1"/>
              <a:r>
                <a:rPr lang="en-US" altLang="en-US" sz="1000" b="1"/>
                <a:t>I</a:t>
              </a:r>
            </a:p>
            <a:p>
              <a:pPr eaLnBrk="1" hangingPunct="1"/>
              <a:r>
                <a:rPr lang="en-US" altLang="en-US" sz="1000" b="1"/>
                <a:t>O</a:t>
              </a:r>
            </a:p>
            <a:p>
              <a:pPr eaLnBrk="1" hangingPunct="1"/>
              <a:r>
                <a:rPr lang="en-US" altLang="en-US" sz="1000" b="1"/>
                <a:t>N</a:t>
              </a:r>
            </a:p>
            <a:p>
              <a:pPr eaLnBrk="1" hangingPunct="1"/>
              <a:endParaRPr lang="en-US" altLang="en-US" sz="1000"/>
            </a:p>
            <a:p>
              <a:pPr eaLnBrk="1" hangingPunct="1"/>
              <a:endParaRPr lang="en-US" altLang="en-US" sz="1000"/>
            </a:p>
          </p:txBody>
        </p:sp>
        <p:sp>
          <p:nvSpPr>
            <p:cNvPr id="25679" name="Rectangle 79"/>
            <p:cNvSpPr>
              <a:spLocks noChangeArrowheads="1"/>
            </p:cNvSpPr>
            <p:nvPr/>
          </p:nvSpPr>
          <p:spPr bwMode="auto">
            <a:xfrm>
              <a:off x="3280" y="615"/>
              <a:ext cx="1" cy="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5680" name="Rectangle 80"/>
            <p:cNvSpPr>
              <a:spLocks noChangeArrowheads="1"/>
            </p:cNvSpPr>
            <p:nvPr/>
          </p:nvSpPr>
          <p:spPr bwMode="auto">
            <a:xfrm>
              <a:off x="4251" y="1083"/>
              <a:ext cx="5901" cy="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b="1" dirty="0">
                  <a:solidFill>
                    <a:srgbClr val="000000"/>
                  </a:solidFill>
                </a:rPr>
                <a:t>Incorporating The  Six Domains</a:t>
              </a:r>
              <a:endParaRPr lang="en-US" altLang="en-US" dirty="0"/>
            </a:p>
          </p:txBody>
        </p:sp>
      </p:grpSp>
      <p:sp>
        <p:nvSpPr>
          <p:cNvPr id="25603" name="Rectangle 78"/>
          <p:cNvSpPr>
            <a:spLocks noChangeArrowheads="1"/>
          </p:cNvSpPr>
          <p:nvPr/>
        </p:nvSpPr>
        <p:spPr bwMode="auto">
          <a:xfrm>
            <a:off x="6858000" y="2133600"/>
            <a:ext cx="228600" cy="2557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round/>
                <a:headEnd type="none" w="sm" len="sm"/>
                <a:tailEnd type="none" w="sm" len="sm"/>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900" b="1" dirty="0"/>
              <a:t>I</a:t>
            </a:r>
          </a:p>
          <a:p>
            <a:r>
              <a:rPr lang="en-US" altLang="en-US" sz="900" b="1" dirty="0"/>
              <a:t>N</a:t>
            </a:r>
          </a:p>
          <a:p>
            <a:r>
              <a:rPr lang="en-US" altLang="en-US" sz="900" b="1" dirty="0"/>
              <a:t>F</a:t>
            </a:r>
          </a:p>
          <a:p>
            <a:r>
              <a:rPr lang="en-US" altLang="en-US" sz="900" b="1" dirty="0"/>
              <a:t>O</a:t>
            </a:r>
          </a:p>
          <a:p>
            <a:r>
              <a:rPr lang="en-US" altLang="en-US" sz="900" b="1" dirty="0"/>
              <a:t>R</a:t>
            </a:r>
          </a:p>
          <a:p>
            <a:r>
              <a:rPr lang="en-US" altLang="en-US" sz="900" b="1" dirty="0"/>
              <a:t>M</a:t>
            </a:r>
          </a:p>
          <a:p>
            <a:r>
              <a:rPr lang="en-US" altLang="en-US" sz="900" b="1" dirty="0"/>
              <a:t>A</a:t>
            </a:r>
          </a:p>
          <a:p>
            <a:r>
              <a:rPr lang="en-US" altLang="en-US" sz="900" b="1" dirty="0"/>
              <a:t>T</a:t>
            </a:r>
          </a:p>
          <a:p>
            <a:r>
              <a:rPr lang="en-US" altLang="en-US" sz="900" b="1" dirty="0"/>
              <a:t>I</a:t>
            </a:r>
          </a:p>
          <a:p>
            <a:r>
              <a:rPr lang="en-US" altLang="en-US" sz="900" b="1" dirty="0"/>
              <a:t>O</a:t>
            </a:r>
          </a:p>
          <a:p>
            <a:r>
              <a:rPr lang="en-US" altLang="en-US" sz="900" b="1" dirty="0"/>
              <a:t>N</a:t>
            </a:r>
          </a:p>
          <a:p>
            <a:endParaRPr lang="en-US" altLang="en-US" sz="900" b="1" dirty="0"/>
          </a:p>
          <a:p>
            <a:r>
              <a:rPr lang="en-US" altLang="en-US" sz="900" b="1" dirty="0"/>
              <a:t>G</a:t>
            </a:r>
          </a:p>
          <a:p>
            <a:r>
              <a:rPr lang="en-US" altLang="en-US" sz="900" b="1" dirty="0"/>
              <a:t>A</a:t>
            </a:r>
          </a:p>
          <a:p>
            <a:r>
              <a:rPr lang="en-US" altLang="en-US" sz="900" b="1" dirty="0"/>
              <a:t>T</a:t>
            </a:r>
          </a:p>
          <a:p>
            <a:r>
              <a:rPr lang="en-US" altLang="en-US" sz="900" b="1" dirty="0"/>
              <a:t>H</a:t>
            </a:r>
          </a:p>
          <a:p>
            <a:r>
              <a:rPr lang="en-US" altLang="en-US" sz="900" b="1" dirty="0"/>
              <a:t>E</a:t>
            </a:r>
          </a:p>
          <a:p>
            <a:r>
              <a:rPr lang="en-US" altLang="en-US" sz="900" b="1" dirty="0"/>
              <a:t>R</a:t>
            </a:r>
          </a:p>
          <a:p>
            <a:r>
              <a:rPr lang="en-US" altLang="en-US" sz="900" b="1" dirty="0"/>
              <a:t>I</a:t>
            </a:r>
          </a:p>
          <a:p>
            <a:r>
              <a:rPr lang="en-US" altLang="en-US" sz="900" b="1" dirty="0"/>
              <a:t>N</a:t>
            </a:r>
          </a:p>
          <a:p>
            <a:r>
              <a:rPr lang="en-US" altLang="en-US" sz="900" dirty="0"/>
              <a:t>G</a:t>
            </a:r>
          </a:p>
        </p:txBody>
      </p:sp>
      <p:sp>
        <p:nvSpPr>
          <p:cNvPr id="2" name="Slide Number Placeholder 1"/>
          <p:cNvSpPr>
            <a:spLocks noGrp="1"/>
          </p:cNvSpPr>
          <p:nvPr>
            <p:ph type="sldNum" sz="quarter" idx="11"/>
          </p:nvPr>
        </p:nvSpPr>
        <p:spPr/>
        <p:txBody>
          <a:bodyPr/>
          <a:lstStyle/>
          <a:p>
            <a:pPr>
              <a:defRPr/>
            </a:pPr>
            <a:fld id="{13F58E50-2BAF-4EEB-9A5B-318E6BB72840}" type="slidenum">
              <a:rPr lang="en-US" smtClean="0"/>
              <a:pPr>
                <a:defRPr/>
              </a:pPr>
              <a:t>41</a:t>
            </a:fld>
            <a:endParaRPr lang="en-US" sz="1400">
              <a:latin typeface="Arial" charset="0"/>
            </a:endParaRPr>
          </a:p>
        </p:txBody>
      </p:sp>
    </p:spTree>
    <p:extLst>
      <p:ext uri="{BB962C8B-B14F-4D97-AF65-F5344CB8AC3E}">
        <p14:creationId xmlns:p14="http://schemas.microsoft.com/office/powerpoint/2010/main" val="30298216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Incorporating the Six Domains</a:t>
            </a:r>
          </a:p>
        </p:txBody>
      </p:sp>
      <p:sp>
        <p:nvSpPr>
          <p:cNvPr id="4" name="Content Placeholder 3"/>
          <p:cNvSpPr>
            <a:spLocks noGrp="1"/>
          </p:cNvSpPr>
          <p:nvPr>
            <p:ph idx="1"/>
          </p:nvPr>
        </p:nvSpPr>
        <p:spPr>
          <a:xfrm>
            <a:off x="458769" y="1486335"/>
            <a:ext cx="8247888" cy="4881284"/>
          </a:xfrm>
        </p:spPr>
        <p:txBody>
          <a:bodyPr/>
          <a:lstStyle/>
          <a:p>
            <a:pPr>
              <a:lnSpc>
                <a:spcPct val="150000"/>
              </a:lnSpc>
            </a:pPr>
            <a:r>
              <a:rPr lang="en-US" sz="2700" dirty="0"/>
              <a:t>Who are the caretakers in the home?</a:t>
            </a:r>
          </a:p>
          <a:p>
            <a:pPr>
              <a:lnSpc>
                <a:spcPct val="150000"/>
              </a:lnSpc>
            </a:pPr>
            <a:r>
              <a:rPr lang="en-US" sz="2700" dirty="0"/>
              <a:t>Have we seen all the children?</a:t>
            </a:r>
          </a:p>
          <a:p>
            <a:pPr>
              <a:lnSpc>
                <a:spcPct val="150000"/>
              </a:lnSpc>
            </a:pPr>
            <a:r>
              <a:rPr lang="en-US" sz="2700" dirty="0"/>
              <a:t>Who else (family or community) can be of help?</a:t>
            </a:r>
          </a:p>
          <a:p>
            <a:pPr>
              <a:lnSpc>
                <a:spcPct val="150000"/>
              </a:lnSpc>
            </a:pPr>
            <a:r>
              <a:rPr lang="en-US" sz="2700" dirty="0"/>
              <a:t>What action is required right now?</a:t>
            </a:r>
          </a:p>
          <a:p>
            <a:pPr>
              <a:lnSpc>
                <a:spcPct val="150000"/>
              </a:lnSpc>
            </a:pPr>
            <a:r>
              <a:rPr lang="en-US" sz="2700" dirty="0"/>
              <a:t>How does this affect my plan for the next 60 days?</a:t>
            </a:r>
          </a:p>
        </p:txBody>
      </p:sp>
      <p:sp>
        <p:nvSpPr>
          <p:cNvPr id="2" name="Slide Number Placeholder 1"/>
          <p:cNvSpPr>
            <a:spLocks noGrp="1"/>
          </p:cNvSpPr>
          <p:nvPr>
            <p:ph type="sldNum" sz="quarter" idx="11"/>
          </p:nvPr>
        </p:nvSpPr>
        <p:spPr/>
        <p:txBody>
          <a:bodyPr/>
          <a:lstStyle/>
          <a:p>
            <a:pPr>
              <a:defRPr/>
            </a:pPr>
            <a:fld id="{13F58E50-2BAF-4EEB-9A5B-318E6BB72840}" type="slidenum">
              <a:rPr lang="en-US" smtClean="0"/>
              <a:pPr>
                <a:defRPr/>
              </a:pPr>
              <a:t>42</a:t>
            </a:fld>
            <a:endParaRPr lang="en-US" sz="1400">
              <a:latin typeface="Arial" charset="0"/>
            </a:endParaRPr>
          </a:p>
        </p:txBody>
      </p:sp>
    </p:spTree>
    <p:extLst>
      <p:ext uri="{BB962C8B-B14F-4D97-AF65-F5344CB8AC3E}">
        <p14:creationId xmlns:p14="http://schemas.microsoft.com/office/powerpoint/2010/main" val="22579023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 on Day 2</a:t>
            </a:r>
          </a:p>
        </p:txBody>
      </p:sp>
      <p:sp>
        <p:nvSpPr>
          <p:cNvPr id="3" name="Content Placeholder 2"/>
          <p:cNvSpPr>
            <a:spLocks noGrp="1"/>
          </p:cNvSpPr>
          <p:nvPr>
            <p:ph idx="1"/>
          </p:nvPr>
        </p:nvSpPr>
        <p:spPr/>
        <p:txBody>
          <a:bodyPr/>
          <a:lstStyle/>
          <a:p>
            <a:pPr>
              <a:lnSpc>
                <a:spcPct val="150000"/>
              </a:lnSpc>
            </a:pPr>
            <a:r>
              <a:rPr lang="en-US" dirty="0"/>
              <a:t>Interviewing the Non-Offending Parent</a:t>
            </a:r>
          </a:p>
          <a:p>
            <a:pPr>
              <a:lnSpc>
                <a:spcPct val="150000"/>
              </a:lnSpc>
            </a:pPr>
            <a:r>
              <a:rPr lang="en-US" dirty="0"/>
              <a:t>Interviewing the Alleged Perpetrator</a:t>
            </a:r>
          </a:p>
          <a:p>
            <a:pPr>
              <a:lnSpc>
                <a:spcPct val="150000"/>
              </a:lnSpc>
            </a:pPr>
            <a:r>
              <a:rPr lang="en-US" dirty="0"/>
              <a:t>Interviewing Collaborative Witnesses</a:t>
            </a:r>
          </a:p>
          <a:p>
            <a:pPr>
              <a:lnSpc>
                <a:spcPct val="150000"/>
              </a:lnSpc>
            </a:pPr>
            <a:r>
              <a:rPr lang="en-US" dirty="0"/>
              <a:t>Making Decisions in Case Planning</a:t>
            </a:r>
          </a:p>
          <a:p>
            <a:pPr>
              <a:lnSpc>
                <a:spcPct val="150000"/>
              </a:lnSpc>
            </a:pPr>
            <a:r>
              <a:rPr lang="en-US" dirty="0"/>
              <a:t>Closing and Evaluation</a:t>
            </a:r>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pPr>
                <a:defRPr/>
              </a:pPr>
              <a:t>43</a:t>
            </a:fld>
            <a:endParaRPr lang="en-US" dirty="0">
              <a:latin typeface="Arial" charset="0"/>
            </a:endParaRPr>
          </a:p>
        </p:txBody>
      </p:sp>
    </p:spTree>
    <p:extLst>
      <p:ext uri="{BB962C8B-B14F-4D97-AF65-F5344CB8AC3E}">
        <p14:creationId xmlns:p14="http://schemas.microsoft.com/office/powerpoint/2010/main" val="30632138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Reasons a Child May Purposefully Disclose</a:t>
            </a:r>
          </a:p>
        </p:txBody>
      </p:sp>
      <p:sp>
        <p:nvSpPr>
          <p:cNvPr id="3" name="Content Placeholder 2"/>
          <p:cNvSpPr>
            <a:spLocks noGrp="1"/>
          </p:cNvSpPr>
          <p:nvPr>
            <p:ph idx="1"/>
          </p:nvPr>
        </p:nvSpPr>
        <p:spPr>
          <a:xfrm>
            <a:off x="435019" y="1545713"/>
            <a:ext cx="8247888" cy="4881284"/>
          </a:xfrm>
        </p:spPr>
        <p:txBody>
          <a:bodyPr/>
          <a:lstStyle/>
          <a:p>
            <a:r>
              <a:rPr lang="en-US" sz="2800" dirty="0"/>
              <a:t>Threat to safety removed or lessened</a:t>
            </a:r>
          </a:p>
          <a:p>
            <a:r>
              <a:rPr lang="en-US" sz="2800" dirty="0"/>
              <a:t>Threat to safety is heightened</a:t>
            </a:r>
          </a:p>
          <a:p>
            <a:r>
              <a:rPr lang="en-US" sz="2800" dirty="0"/>
              <a:t>Household/Relationship changes</a:t>
            </a:r>
          </a:p>
          <a:p>
            <a:r>
              <a:rPr lang="en-US" sz="2800" dirty="0"/>
              <a:t>Maturation/Ability to fight back</a:t>
            </a:r>
          </a:p>
          <a:p>
            <a:r>
              <a:rPr lang="en-US" sz="2800" dirty="0"/>
              <a:t>Direct conversation</a:t>
            </a:r>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pPr>
                <a:defRPr/>
              </a:pPr>
              <a:t>44</a:t>
            </a:fld>
            <a:endParaRPr lang="en-US" dirty="0">
              <a:latin typeface="Arial" charset="0"/>
            </a:endParaRPr>
          </a:p>
        </p:txBody>
      </p:sp>
    </p:spTree>
    <p:extLst>
      <p:ext uri="{BB962C8B-B14F-4D97-AF65-F5344CB8AC3E}">
        <p14:creationId xmlns:p14="http://schemas.microsoft.com/office/powerpoint/2010/main" val="8088132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Critical Thinking Skills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32318751"/>
              </p:ext>
            </p:extLst>
          </p:nvPr>
        </p:nvGraphicFramePr>
        <p:xfrm>
          <a:off x="486888" y="1438273"/>
          <a:ext cx="8231662" cy="4783040"/>
        </p:xfrm>
        <a:graphic>
          <a:graphicData uri="http://schemas.openxmlformats.org/drawingml/2006/table">
            <a:tbl>
              <a:tblPr firstRow="1" bandRow="1">
                <a:tableStyleId>{8A107856-5554-42FB-B03E-39F5DBC370BA}</a:tableStyleId>
              </a:tblPr>
              <a:tblGrid>
                <a:gridCol w="4115831">
                  <a:extLst>
                    <a:ext uri="{9D8B030D-6E8A-4147-A177-3AD203B41FA5}">
                      <a16:colId xmlns:a16="http://schemas.microsoft.com/office/drawing/2014/main" val="20000"/>
                    </a:ext>
                  </a:extLst>
                </a:gridCol>
                <a:gridCol w="4115831">
                  <a:extLst>
                    <a:ext uri="{9D8B030D-6E8A-4147-A177-3AD203B41FA5}">
                      <a16:colId xmlns:a16="http://schemas.microsoft.com/office/drawing/2014/main" val="20001"/>
                    </a:ext>
                  </a:extLst>
                </a:gridCol>
              </a:tblGrid>
              <a:tr h="2485279">
                <a:tc>
                  <a:txBody>
                    <a:bodyPr/>
                    <a:lstStyle/>
                    <a:p>
                      <a:r>
                        <a:rPr lang="en-US" sz="1600" u="sng" dirty="0">
                          <a:solidFill>
                            <a:schemeClr val="tx1"/>
                          </a:solidFill>
                        </a:rPr>
                        <a:t>Comprehension:</a:t>
                      </a:r>
                      <a:r>
                        <a:rPr lang="en-US" sz="1600" u="sng" baseline="0" dirty="0">
                          <a:solidFill>
                            <a:schemeClr val="tx1"/>
                          </a:solidFill>
                        </a:rPr>
                        <a:t> Gather Information</a:t>
                      </a:r>
                    </a:p>
                    <a:p>
                      <a:endParaRPr lang="en-US" sz="1600" baseline="0" dirty="0">
                        <a:solidFill>
                          <a:schemeClr val="tx1"/>
                        </a:solidFill>
                      </a:endParaRPr>
                    </a:p>
                    <a:p>
                      <a:pPr marL="285750" indent="-285750">
                        <a:buFont typeface="Arial" panose="020B0604020202020204" pitchFamily="34" charset="0"/>
                        <a:buChar char="•"/>
                      </a:pPr>
                      <a:r>
                        <a:rPr lang="en-US" sz="1600" b="0" baseline="0" dirty="0">
                          <a:solidFill>
                            <a:schemeClr val="tx1"/>
                          </a:solidFill>
                        </a:rPr>
                        <a:t>What’s the situation?</a:t>
                      </a:r>
                    </a:p>
                    <a:p>
                      <a:pPr marL="285750" indent="-285750">
                        <a:buFont typeface="Arial" panose="020B0604020202020204" pitchFamily="34" charset="0"/>
                        <a:buChar char="•"/>
                      </a:pPr>
                      <a:r>
                        <a:rPr lang="en-US" sz="1600" b="0" baseline="0" dirty="0">
                          <a:solidFill>
                            <a:schemeClr val="tx1"/>
                          </a:solidFill>
                        </a:rPr>
                        <a:t>What’s the challenge?</a:t>
                      </a:r>
                    </a:p>
                    <a:p>
                      <a:pPr marL="285750" indent="-285750">
                        <a:buFont typeface="Arial" panose="020B0604020202020204" pitchFamily="34" charset="0"/>
                        <a:buChar char="•"/>
                      </a:pPr>
                      <a:r>
                        <a:rPr lang="en-US" sz="1600" b="0" baseline="0" dirty="0">
                          <a:solidFill>
                            <a:schemeClr val="tx1"/>
                          </a:solidFill>
                        </a:rPr>
                        <a:t>What facts and information are relevant?</a:t>
                      </a:r>
                    </a:p>
                    <a:p>
                      <a:pPr marL="285750" indent="-285750">
                        <a:buFont typeface="Arial" panose="020B0604020202020204" pitchFamily="34" charset="0"/>
                        <a:buChar char="•"/>
                      </a:pPr>
                      <a:r>
                        <a:rPr lang="en-US" sz="1600" b="0" baseline="0" dirty="0">
                          <a:solidFill>
                            <a:schemeClr val="tx1"/>
                          </a:solidFill>
                        </a:rPr>
                        <a:t>What is the relevant law, policy?</a:t>
                      </a:r>
                      <a:endParaRPr lang="en-US" sz="1600" b="0" dirty="0">
                        <a:solidFill>
                          <a:schemeClr val="tx1"/>
                        </a:solidFill>
                      </a:endParaRPr>
                    </a:p>
                  </a:txBody>
                  <a:tcPr/>
                </a:tc>
                <a:tc>
                  <a:txBody>
                    <a:bodyPr/>
                    <a:lstStyle/>
                    <a:p>
                      <a:pPr algn="r"/>
                      <a:r>
                        <a:rPr lang="en-US" u="sng" dirty="0"/>
                        <a:t>Analysis: Compare/Contrast</a:t>
                      </a:r>
                    </a:p>
                    <a:p>
                      <a:endParaRPr lang="en-US" u="sng" dirty="0"/>
                    </a:p>
                    <a:p>
                      <a:pPr marL="285750" indent="-285750" algn="r">
                        <a:buFont typeface="Arial" panose="020B0604020202020204" pitchFamily="34" charset="0"/>
                        <a:buChar char="•"/>
                      </a:pPr>
                      <a:r>
                        <a:rPr lang="en-US" sz="1600" b="0" u="none" dirty="0"/>
                        <a:t>What is the context?</a:t>
                      </a:r>
                    </a:p>
                    <a:p>
                      <a:pPr marL="285750" indent="-285750" algn="r">
                        <a:buFont typeface="Arial" panose="020B0604020202020204" pitchFamily="34" charset="0"/>
                        <a:buChar char="•"/>
                      </a:pPr>
                      <a:r>
                        <a:rPr lang="en-US" sz="1600" b="0" u="none" dirty="0"/>
                        <a:t>What has changed?</a:t>
                      </a:r>
                    </a:p>
                    <a:p>
                      <a:pPr marL="285750" indent="-285750" algn="r">
                        <a:buFont typeface="Arial" panose="020B0604020202020204" pitchFamily="34" charset="0"/>
                        <a:buChar char="•"/>
                      </a:pPr>
                      <a:r>
                        <a:rPr lang="en-US" sz="1600" b="0" u="none" dirty="0"/>
                        <a:t>What</a:t>
                      </a:r>
                      <a:r>
                        <a:rPr lang="en-US" sz="1600" b="0" u="none" baseline="0" dirty="0"/>
                        <a:t> remains the same?</a:t>
                      </a:r>
                    </a:p>
                    <a:p>
                      <a:pPr marL="285750" indent="-285750" algn="r">
                        <a:buFont typeface="Arial" panose="020B0604020202020204" pitchFamily="34" charset="0"/>
                        <a:buChar char="•"/>
                      </a:pPr>
                      <a:r>
                        <a:rPr lang="en-US" sz="1600" b="0" u="none" baseline="0" dirty="0"/>
                        <a:t>Are there any cause/effect relationships affecting this?</a:t>
                      </a:r>
                    </a:p>
                    <a:p>
                      <a:pPr marL="285750" indent="-285750" algn="r">
                        <a:buFont typeface="Arial" panose="020B0604020202020204" pitchFamily="34" charset="0"/>
                        <a:buChar char="•"/>
                      </a:pPr>
                      <a:r>
                        <a:rPr lang="en-US" sz="1600" b="0" u="none" baseline="0" dirty="0"/>
                        <a:t>How does this issue relate to other cases or past history?</a:t>
                      </a:r>
                    </a:p>
                    <a:p>
                      <a:pPr marL="285750" indent="-285750" algn="r">
                        <a:buFont typeface="Arial" panose="020B0604020202020204" pitchFamily="34" charset="0"/>
                        <a:buChar char="•"/>
                      </a:pPr>
                      <a:r>
                        <a:rPr lang="en-US" sz="1600" b="0" u="none" baseline="0" dirty="0"/>
                        <a:t>What differentiates this case?</a:t>
                      </a:r>
                      <a:endParaRPr lang="en-US" sz="1600" b="0" u="none" dirty="0"/>
                    </a:p>
                  </a:txBody>
                  <a:tcPr/>
                </a:tc>
                <a:extLst>
                  <a:ext uri="{0D108BD9-81ED-4DB2-BD59-A6C34878D82A}">
                    <a16:rowId xmlns:a16="http://schemas.microsoft.com/office/drawing/2014/main" val="10000"/>
                  </a:ext>
                </a:extLst>
              </a:tr>
              <a:tr h="2192240">
                <a:tc>
                  <a:txBody>
                    <a:bodyPr/>
                    <a:lstStyle/>
                    <a:p>
                      <a:r>
                        <a:rPr lang="en-US" b="1" u="sng" dirty="0"/>
                        <a:t>Synthesis:</a:t>
                      </a:r>
                      <a:r>
                        <a:rPr lang="en-US" b="1" u="sng" baseline="0" dirty="0"/>
                        <a:t> Plan and Implement</a:t>
                      </a:r>
                      <a:endParaRPr lang="en-US" b="0" u="none" baseline="0" dirty="0"/>
                    </a:p>
                    <a:p>
                      <a:endParaRPr lang="en-US" b="0" u="none" baseline="0" dirty="0"/>
                    </a:p>
                    <a:p>
                      <a:pPr marL="285750" indent="-285750">
                        <a:buFont typeface="Arial" panose="020B0604020202020204" pitchFamily="34" charset="0"/>
                        <a:buChar char="•"/>
                      </a:pPr>
                      <a:r>
                        <a:rPr lang="en-US" sz="1600" b="0" u="none" baseline="0" dirty="0"/>
                        <a:t>What are your options?</a:t>
                      </a:r>
                    </a:p>
                    <a:p>
                      <a:pPr marL="285750" indent="-285750">
                        <a:buFont typeface="Arial" panose="020B0604020202020204" pitchFamily="34" charset="0"/>
                        <a:buChar char="•"/>
                      </a:pPr>
                      <a:r>
                        <a:rPr lang="en-US" sz="1600" b="0" u="none" baseline="0" dirty="0"/>
                        <a:t>Which option do you propose?</a:t>
                      </a:r>
                    </a:p>
                    <a:p>
                      <a:pPr marL="285750" indent="-285750">
                        <a:buFont typeface="Arial" panose="020B0604020202020204" pitchFamily="34" charset="0"/>
                        <a:buChar char="•"/>
                      </a:pPr>
                      <a:r>
                        <a:rPr lang="en-US" sz="1600" b="0" u="none" baseline="0" dirty="0"/>
                        <a:t>What are your prioritized alternatives?</a:t>
                      </a:r>
                    </a:p>
                    <a:p>
                      <a:pPr marL="285750" indent="-285750">
                        <a:buFont typeface="Arial" panose="020B0604020202020204" pitchFamily="34" charset="0"/>
                        <a:buChar char="•"/>
                      </a:pPr>
                      <a:r>
                        <a:rPr lang="en-US" sz="1600" b="0" u="none" baseline="0" dirty="0"/>
                        <a:t>What actions will you take?</a:t>
                      </a:r>
                    </a:p>
                    <a:p>
                      <a:pPr marL="285750" indent="-285750">
                        <a:buFont typeface="Arial" panose="020B0604020202020204" pitchFamily="34" charset="0"/>
                        <a:buChar char="•"/>
                      </a:pPr>
                      <a:r>
                        <a:rPr lang="en-US" sz="1600" b="0" u="none" baseline="0" dirty="0"/>
                        <a:t>What results do you expect?</a:t>
                      </a:r>
                    </a:p>
                    <a:p>
                      <a:pPr marL="285750" indent="-285750">
                        <a:buFont typeface="Arial" panose="020B0604020202020204" pitchFamily="34" charset="0"/>
                        <a:buChar char="•"/>
                      </a:pPr>
                      <a:r>
                        <a:rPr lang="en-US" sz="1600" b="0" u="none" baseline="0" dirty="0"/>
                        <a:t>Predictions: the “What If?”</a:t>
                      </a:r>
                      <a:endParaRPr lang="en-US" sz="1600" b="1" u="sng" dirty="0"/>
                    </a:p>
                  </a:txBody>
                  <a:tcPr/>
                </a:tc>
                <a:tc>
                  <a:txBody>
                    <a:bodyPr/>
                    <a:lstStyle/>
                    <a:p>
                      <a:pPr algn="r"/>
                      <a:r>
                        <a:rPr lang="en-US" b="1" u="sng" dirty="0"/>
                        <a:t>Evaluation:</a:t>
                      </a:r>
                      <a:r>
                        <a:rPr lang="en-US" b="1" u="sng" baseline="0" dirty="0"/>
                        <a:t> Revisit and Readjust</a:t>
                      </a:r>
                      <a:endParaRPr lang="en-US" b="0" u="none" baseline="0" dirty="0"/>
                    </a:p>
                    <a:p>
                      <a:pPr algn="r"/>
                      <a:endParaRPr lang="en-US" b="0" u="none" baseline="0" dirty="0"/>
                    </a:p>
                    <a:p>
                      <a:pPr marL="285750" indent="-285750" algn="r">
                        <a:buFont typeface="Arial" panose="020B0604020202020204" pitchFamily="34" charset="0"/>
                        <a:buChar char="•"/>
                      </a:pPr>
                      <a:r>
                        <a:rPr lang="en-US" sz="1600" b="0" u="none" baseline="0" dirty="0"/>
                        <a:t>What result(s) did the action(s) produce?</a:t>
                      </a:r>
                    </a:p>
                    <a:p>
                      <a:pPr marL="285750" indent="-285750" algn="r">
                        <a:buFont typeface="Arial" panose="020B0604020202020204" pitchFamily="34" charset="0"/>
                        <a:buChar char="•"/>
                      </a:pPr>
                      <a:r>
                        <a:rPr lang="en-US" sz="1600" b="0" u="none" baseline="0" dirty="0"/>
                        <a:t>What happened as predicted?</a:t>
                      </a:r>
                    </a:p>
                    <a:p>
                      <a:pPr marL="285750" indent="-285750" algn="r">
                        <a:buFont typeface="Arial" panose="020B0604020202020204" pitchFamily="34" charset="0"/>
                        <a:buChar char="•"/>
                      </a:pPr>
                      <a:r>
                        <a:rPr lang="en-US" sz="1600" b="0" u="none" baseline="0" dirty="0"/>
                        <a:t>What was unexpected?</a:t>
                      </a:r>
                    </a:p>
                    <a:p>
                      <a:pPr marL="285750" indent="-285750" algn="r">
                        <a:buFont typeface="Arial" panose="020B0604020202020204" pitchFamily="34" charset="0"/>
                        <a:buChar char="•"/>
                      </a:pPr>
                      <a:r>
                        <a:rPr lang="en-US" sz="1600" b="0" u="none" baseline="0" dirty="0"/>
                        <a:t>What needs to change/continue?</a:t>
                      </a:r>
                    </a:p>
                    <a:p>
                      <a:pPr marL="285750" indent="-285750" algn="r">
                        <a:buFont typeface="Arial" panose="020B0604020202020204" pitchFamily="34" charset="0"/>
                        <a:buChar char="•"/>
                      </a:pPr>
                      <a:r>
                        <a:rPr lang="en-US" sz="1600" b="0" u="none" baseline="0" dirty="0"/>
                        <a:t>What is the next step?</a:t>
                      </a:r>
                      <a:endParaRPr lang="en-US" sz="1600" b="1" u="sng" dirty="0"/>
                    </a:p>
                  </a:txBody>
                  <a:tcPr/>
                </a:tc>
                <a:extLst>
                  <a:ext uri="{0D108BD9-81ED-4DB2-BD59-A6C34878D82A}">
                    <a16:rowId xmlns:a16="http://schemas.microsoft.com/office/drawing/2014/main" val="10001"/>
                  </a:ext>
                </a:extLst>
              </a:tr>
            </a:tbl>
          </a:graphicData>
        </a:graphic>
      </p:graphicFrame>
      <p:sp>
        <p:nvSpPr>
          <p:cNvPr id="4" name="Slide Number Placeholder 3"/>
          <p:cNvSpPr>
            <a:spLocks noGrp="1"/>
          </p:cNvSpPr>
          <p:nvPr>
            <p:ph type="sldNum" sz="quarter" idx="11"/>
          </p:nvPr>
        </p:nvSpPr>
        <p:spPr/>
        <p:txBody>
          <a:bodyPr/>
          <a:lstStyle/>
          <a:p>
            <a:pPr>
              <a:defRPr/>
            </a:pPr>
            <a:fld id="{8E0BD697-C650-4553-8269-3DAFA0DE6DB9}" type="slidenum">
              <a:rPr lang="en-US" smtClean="0"/>
              <a:pPr>
                <a:defRPr/>
              </a:pPr>
              <a:t>45</a:t>
            </a:fld>
            <a:endParaRPr lang="en-US" dirty="0">
              <a:latin typeface="Arial" charset="0"/>
            </a:endParaRPr>
          </a:p>
        </p:txBody>
      </p:sp>
      <p:sp>
        <p:nvSpPr>
          <p:cNvPr id="6" name="Curved Down Arrow 5"/>
          <p:cNvSpPr/>
          <p:nvPr/>
        </p:nvSpPr>
        <p:spPr bwMode="auto">
          <a:xfrm>
            <a:off x="4073237" y="3536470"/>
            <a:ext cx="1056903" cy="477389"/>
          </a:xfrm>
          <a:prstGeom prst="curved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sp>
        <p:nvSpPr>
          <p:cNvPr id="7" name="Curved Down Arrow 6"/>
          <p:cNvSpPr/>
          <p:nvPr/>
        </p:nvSpPr>
        <p:spPr bwMode="auto">
          <a:xfrm rot="10800000">
            <a:off x="4073236" y="4400201"/>
            <a:ext cx="1056903" cy="477389"/>
          </a:xfrm>
          <a:prstGeom prst="curved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spTree>
    <p:extLst>
      <p:ext uri="{BB962C8B-B14F-4D97-AF65-F5344CB8AC3E}">
        <p14:creationId xmlns:p14="http://schemas.microsoft.com/office/powerpoint/2010/main" val="28604391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Critical Thinking Skills (continued)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744057762"/>
              </p:ext>
            </p:extLst>
          </p:nvPr>
        </p:nvGraphicFramePr>
        <p:xfrm>
          <a:off x="486888" y="1438273"/>
          <a:ext cx="8231662" cy="4783040"/>
        </p:xfrm>
        <a:graphic>
          <a:graphicData uri="http://schemas.openxmlformats.org/drawingml/2006/table">
            <a:tbl>
              <a:tblPr firstRow="1" bandRow="1">
                <a:tableStyleId>{8A107856-5554-42FB-B03E-39F5DBC370BA}</a:tableStyleId>
              </a:tblPr>
              <a:tblGrid>
                <a:gridCol w="4115831">
                  <a:extLst>
                    <a:ext uri="{9D8B030D-6E8A-4147-A177-3AD203B41FA5}">
                      <a16:colId xmlns:a16="http://schemas.microsoft.com/office/drawing/2014/main" val="20000"/>
                    </a:ext>
                  </a:extLst>
                </a:gridCol>
                <a:gridCol w="4115831">
                  <a:extLst>
                    <a:ext uri="{9D8B030D-6E8A-4147-A177-3AD203B41FA5}">
                      <a16:colId xmlns:a16="http://schemas.microsoft.com/office/drawing/2014/main" val="20001"/>
                    </a:ext>
                  </a:extLst>
                </a:gridCol>
              </a:tblGrid>
              <a:tr h="2485279">
                <a:tc>
                  <a:txBody>
                    <a:bodyPr/>
                    <a:lstStyle/>
                    <a:p>
                      <a:r>
                        <a:rPr lang="en-US" sz="1600" u="sng" dirty="0">
                          <a:solidFill>
                            <a:schemeClr val="tx1"/>
                          </a:solidFill>
                        </a:rPr>
                        <a:t>Comprehension:</a:t>
                      </a:r>
                      <a:r>
                        <a:rPr lang="en-US" sz="1600" u="sng" baseline="0" dirty="0">
                          <a:solidFill>
                            <a:schemeClr val="tx1"/>
                          </a:solidFill>
                        </a:rPr>
                        <a:t> Gather Information</a:t>
                      </a:r>
                    </a:p>
                    <a:p>
                      <a:endParaRPr lang="en-US" sz="1600" baseline="0" dirty="0">
                        <a:solidFill>
                          <a:schemeClr val="tx1"/>
                        </a:solidFill>
                      </a:endParaRPr>
                    </a:p>
                    <a:p>
                      <a:pPr marL="285750" indent="-285750">
                        <a:buFont typeface="Arial" panose="020B0604020202020204" pitchFamily="34" charset="0"/>
                        <a:buChar char="•"/>
                      </a:pPr>
                      <a:r>
                        <a:rPr lang="en-US" sz="1600" b="0" baseline="0" dirty="0">
                          <a:solidFill>
                            <a:schemeClr val="tx1"/>
                          </a:solidFill>
                        </a:rPr>
                        <a:t>What’s the situation?</a:t>
                      </a:r>
                    </a:p>
                    <a:p>
                      <a:pPr marL="285750" indent="-285750">
                        <a:buFont typeface="Arial" panose="020B0604020202020204" pitchFamily="34" charset="0"/>
                        <a:buChar char="•"/>
                      </a:pPr>
                      <a:r>
                        <a:rPr lang="en-US" sz="1600" b="0" baseline="0" dirty="0">
                          <a:solidFill>
                            <a:schemeClr val="tx1"/>
                          </a:solidFill>
                        </a:rPr>
                        <a:t>What’s the challenge?</a:t>
                      </a:r>
                    </a:p>
                    <a:p>
                      <a:pPr marL="285750" indent="-285750">
                        <a:buFont typeface="Arial" panose="020B0604020202020204" pitchFamily="34" charset="0"/>
                        <a:buChar char="•"/>
                      </a:pPr>
                      <a:r>
                        <a:rPr lang="en-US" sz="1600" b="0" baseline="0" dirty="0">
                          <a:solidFill>
                            <a:schemeClr val="tx1"/>
                          </a:solidFill>
                        </a:rPr>
                        <a:t>What facts and information are relevant?</a:t>
                      </a:r>
                    </a:p>
                    <a:p>
                      <a:pPr marL="285750" indent="-285750">
                        <a:buFont typeface="Arial" panose="020B0604020202020204" pitchFamily="34" charset="0"/>
                        <a:buChar char="•"/>
                      </a:pPr>
                      <a:r>
                        <a:rPr lang="en-US" sz="1600" b="0" baseline="0" dirty="0">
                          <a:solidFill>
                            <a:schemeClr val="tx1"/>
                          </a:solidFill>
                        </a:rPr>
                        <a:t>What is the relevant law, policy?</a:t>
                      </a:r>
                      <a:endParaRPr lang="en-US" sz="1600" b="0" dirty="0">
                        <a:solidFill>
                          <a:schemeClr val="tx1"/>
                        </a:solidFill>
                      </a:endParaRPr>
                    </a:p>
                  </a:txBody>
                  <a:tcPr/>
                </a:tc>
                <a:tc>
                  <a:txBody>
                    <a:bodyPr/>
                    <a:lstStyle/>
                    <a:p>
                      <a:pPr algn="r"/>
                      <a:r>
                        <a:rPr lang="en-US" u="sng" dirty="0"/>
                        <a:t>Analysis: Compare/Contrast</a:t>
                      </a:r>
                    </a:p>
                    <a:p>
                      <a:pPr algn="r"/>
                      <a:endParaRPr lang="en-US" u="sng" dirty="0"/>
                    </a:p>
                    <a:p>
                      <a:pPr marL="285750" indent="-285750" algn="r">
                        <a:buFont typeface="Arial" panose="020B0604020202020204" pitchFamily="34" charset="0"/>
                        <a:buChar char="•"/>
                      </a:pPr>
                      <a:r>
                        <a:rPr lang="en-US" sz="1600" b="0" u="none" dirty="0"/>
                        <a:t>What is the context?</a:t>
                      </a:r>
                    </a:p>
                    <a:p>
                      <a:pPr marL="285750" indent="-285750" algn="r">
                        <a:buFont typeface="Arial" panose="020B0604020202020204" pitchFamily="34" charset="0"/>
                        <a:buChar char="•"/>
                      </a:pPr>
                      <a:r>
                        <a:rPr lang="en-US" sz="1600" b="0" u="none" dirty="0"/>
                        <a:t>What has changed?</a:t>
                      </a:r>
                    </a:p>
                    <a:p>
                      <a:pPr marL="285750" indent="-285750" algn="r">
                        <a:buFont typeface="Arial" panose="020B0604020202020204" pitchFamily="34" charset="0"/>
                        <a:buChar char="•"/>
                      </a:pPr>
                      <a:r>
                        <a:rPr lang="en-US" sz="1600" b="0" u="none" dirty="0"/>
                        <a:t>What</a:t>
                      </a:r>
                      <a:r>
                        <a:rPr lang="en-US" sz="1600" b="0" u="none" baseline="0" dirty="0"/>
                        <a:t> remains the same?</a:t>
                      </a:r>
                    </a:p>
                    <a:p>
                      <a:pPr marL="285750" indent="-285750" algn="r">
                        <a:buFont typeface="Arial" panose="020B0604020202020204" pitchFamily="34" charset="0"/>
                        <a:buChar char="•"/>
                      </a:pPr>
                      <a:r>
                        <a:rPr lang="en-US" sz="1600" b="0" u="none" baseline="0" dirty="0"/>
                        <a:t>Are there any cause/effect relationships affecting this?</a:t>
                      </a:r>
                    </a:p>
                    <a:p>
                      <a:pPr marL="285750" indent="-285750" algn="r">
                        <a:buFont typeface="Arial" panose="020B0604020202020204" pitchFamily="34" charset="0"/>
                        <a:buChar char="•"/>
                      </a:pPr>
                      <a:r>
                        <a:rPr lang="en-US" sz="1600" b="0" u="none" baseline="0" dirty="0"/>
                        <a:t>How does this issue relate to other cases or past history?</a:t>
                      </a:r>
                    </a:p>
                    <a:p>
                      <a:pPr marL="285750" indent="-285750" algn="r">
                        <a:buFont typeface="Arial" panose="020B0604020202020204" pitchFamily="34" charset="0"/>
                        <a:buChar char="•"/>
                      </a:pPr>
                      <a:r>
                        <a:rPr lang="en-US" sz="1600" b="0" u="none" baseline="0" dirty="0"/>
                        <a:t>What differentiates this case?</a:t>
                      </a:r>
                      <a:endParaRPr lang="en-US" sz="1600" b="0" u="none" dirty="0"/>
                    </a:p>
                  </a:txBody>
                  <a:tcPr/>
                </a:tc>
                <a:extLst>
                  <a:ext uri="{0D108BD9-81ED-4DB2-BD59-A6C34878D82A}">
                    <a16:rowId xmlns:a16="http://schemas.microsoft.com/office/drawing/2014/main" val="10000"/>
                  </a:ext>
                </a:extLst>
              </a:tr>
              <a:tr h="2192240">
                <a:tc>
                  <a:txBody>
                    <a:bodyPr/>
                    <a:lstStyle/>
                    <a:p>
                      <a:r>
                        <a:rPr lang="en-US" b="1" u="sng" dirty="0">
                          <a:solidFill>
                            <a:schemeClr val="bg2">
                              <a:lumMod val="60000"/>
                              <a:lumOff val="40000"/>
                            </a:schemeClr>
                          </a:solidFill>
                        </a:rPr>
                        <a:t>Synthesis:</a:t>
                      </a:r>
                      <a:r>
                        <a:rPr lang="en-US" b="1" u="sng" baseline="0" dirty="0">
                          <a:solidFill>
                            <a:schemeClr val="bg2">
                              <a:lumMod val="60000"/>
                              <a:lumOff val="40000"/>
                            </a:schemeClr>
                          </a:solidFill>
                        </a:rPr>
                        <a:t> Plan and Implement</a:t>
                      </a:r>
                      <a:endParaRPr lang="en-US" b="0" u="none" baseline="0" dirty="0">
                        <a:solidFill>
                          <a:schemeClr val="bg2">
                            <a:lumMod val="60000"/>
                            <a:lumOff val="40000"/>
                          </a:schemeClr>
                        </a:solidFill>
                      </a:endParaRPr>
                    </a:p>
                    <a:p>
                      <a:endParaRPr lang="en-US" b="0" u="none" baseline="0" dirty="0">
                        <a:solidFill>
                          <a:schemeClr val="bg2">
                            <a:lumMod val="60000"/>
                            <a:lumOff val="40000"/>
                          </a:schemeClr>
                        </a:solidFill>
                      </a:endParaRPr>
                    </a:p>
                    <a:p>
                      <a:pPr marL="285750" indent="-285750">
                        <a:buFont typeface="Arial" panose="020B0604020202020204" pitchFamily="34" charset="0"/>
                        <a:buChar char="•"/>
                      </a:pPr>
                      <a:r>
                        <a:rPr lang="en-US" sz="1600" b="0" u="none" baseline="0" dirty="0">
                          <a:solidFill>
                            <a:schemeClr val="bg2">
                              <a:lumMod val="60000"/>
                              <a:lumOff val="40000"/>
                            </a:schemeClr>
                          </a:solidFill>
                        </a:rPr>
                        <a:t>What are you options?</a:t>
                      </a:r>
                    </a:p>
                    <a:p>
                      <a:pPr marL="285750" indent="-285750">
                        <a:buFont typeface="Arial" panose="020B0604020202020204" pitchFamily="34" charset="0"/>
                        <a:buChar char="•"/>
                      </a:pPr>
                      <a:r>
                        <a:rPr lang="en-US" sz="1600" b="0" u="none" baseline="0" dirty="0">
                          <a:solidFill>
                            <a:schemeClr val="bg2">
                              <a:lumMod val="60000"/>
                              <a:lumOff val="40000"/>
                            </a:schemeClr>
                          </a:solidFill>
                        </a:rPr>
                        <a:t>Which option do you propose?</a:t>
                      </a:r>
                    </a:p>
                    <a:p>
                      <a:pPr marL="285750" indent="-285750">
                        <a:buFont typeface="Arial" panose="020B0604020202020204" pitchFamily="34" charset="0"/>
                        <a:buChar char="•"/>
                      </a:pPr>
                      <a:r>
                        <a:rPr lang="en-US" sz="1600" b="0" u="none" baseline="0" dirty="0">
                          <a:solidFill>
                            <a:schemeClr val="bg2">
                              <a:lumMod val="60000"/>
                              <a:lumOff val="40000"/>
                            </a:schemeClr>
                          </a:solidFill>
                        </a:rPr>
                        <a:t>What are your prioritized alternatives?</a:t>
                      </a:r>
                    </a:p>
                    <a:p>
                      <a:pPr marL="285750" indent="-285750">
                        <a:buFont typeface="Arial" panose="020B0604020202020204" pitchFamily="34" charset="0"/>
                        <a:buChar char="•"/>
                      </a:pPr>
                      <a:r>
                        <a:rPr lang="en-US" sz="1600" b="0" u="none" baseline="0" dirty="0">
                          <a:solidFill>
                            <a:schemeClr val="bg2">
                              <a:lumMod val="60000"/>
                              <a:lumOff val="40000"/>
                            </a:schemeClr>
                          </a:solidFill>
                        </a:rPr>
                        <a:t>What actions will you take?</a:t>
                      </a:r>
                    </a:p>
                    <a:p>
                      <a:pPr marL="285750" indent="-285750">
                        <a:buFont typeface="Arial" panose="020B0604020202020204" pitchFamily="34" charset="0"/>
                        <a:buChar char="•"/>
                      </a:pPr>
                      <a:r>
                        <a:rPr lang="en-US" sz="1600" b="0" u="none" baseline="0" dirty="0">
                          <a:solidFill>
                            <a:schemeClr val="bg2">
                              <a:lumMod val="60000"/>
                              <a:lumOff val="40000"/>
                            </a:schemeClr>
                          </a:solidFill>
                        </a:rPr>
                        <a:t>What results do you expect?</a:t>
                      </a:r>
                    </a:p>
                    <a:p>
                      <a:pPr marL="285750" indent="-285750">
                        <a:buFont typeface="Arial" panose="020B0604020202020204" pitchFamily="34" charset="0"/>
                        <a:buChar char="•"/>
                      </a:pPr>
                      <a:r>
                        <a:rPr lang="en-US" sz="1600" b="0" u="none" baseline="0" dirty="0">
                          <a:solidFill>
                            <a:schemeClr val="bg2">
                              <a:lumMod val="60000"/>
                              <a:lumOff val="40000"/>
                            </a:schemeClr>
                          </a:solidFill>
                        </a:rPr>
                        <a:t>Predictions: the “What If?”</a:t>
                      </a:r>
                      <a:endParaRPr lang="en-US" sz="1600" b="1" u="sng" dirty="0">
                        <a:solidFill>
                          <a:schemeClr val="bg2">
                            <a:lumMod val="60000"/>
                            <a:lumOff val="40000"/>
                          </a:schemeClr>
                        </a:solidFill>
                      </a:endParaRPr>
                    </a:p>
                  </a:txBody>
                  <a:tcPr/>
                </a:tc>
                <a:tc>
                  <a:txBody>
                    <a:bodyPr/>
                    <a:lstStyle/>
                    <a:p>
                      <a:pPr algn="r"/>
                      <a:r>
                        <a:rPr lang="en-US" b="1" u="sng" dirty="0">
                          <a:solidFill>
                            <a:schemeClr val="bg2">
                              <a:lumMod val="60000"/>
                              <a:lumOff val="40000"/>
                            </a:schemeClr>
                          </a:solidFill>
                        </a:rPr>
                        <a:t>Evaluation:</a:t>
                      </a:r>
                      <a:r>
                        <a:rPr lang="en-US" b="1" u="sng" baseline="0" dirty="0">
                          <a:solidFill>
                            <a:schemeClr val="bg2">
                              <a:lumMod val="60000"/>
                              <a:lumOff val="40000"/>
                            </a:schemeClr>
                          </a:solidFill>
                        </a:rPr>
                        <a:t> Revisit and Readjust</a:t>
                      </a:r>
                      <a:endParaRPr lang="en-US" b="0" u="none" baseline="0" dirty="0">
                        <a:solidFill>
                          <a:schemeClr val="bg2">
                            <a:lumMod val="60000"/>
                            <a:lumOff val="40000"/>
                          </a:schemeClr>
                        </a:solidFill>
                      </a:endParaRPr>
                    </a:p>
                    <a:p>
                      <a:pPr algn="r"/>
                      <a:endParaRPr lang="en-US" b="0" u="none" baseline="0" dirty="0">
                        <a:solidFill>
                          <a:schemeClr val="bg2">
                            <a:lumMod val="60000"/>
                            <a:lumOff val="40000"/>
                          </a:schemeClr>
                        </a:solidFill>
                      </a:endParaRPr>
                    </a:p>
                    <a:p>
                      <a:pPr marL="285750" indent="-285750" algn="r">
                        <a:buFont typeface="Arial" panose="020B0604020202020204" pitchFamily="34" charset="0"/>
                        <a:buChar char="•"/>
                      </a:pPr>
                      <a:r>
                        <a:rPr lang="en-US" sz="1600" b="0" u="none" baseline="0" dirty="0">
                          <a:solidFill>
                            <a:schemeClr val="bg2">
                              <a:lumMod val="60000"/>
                              <a:lumOff val="40000"/>
                            </a:schemeClr>
                          </a:solidFill>
                        </a:rPr>
                        <a:t>What result(s) did the action(s) produce?</a:t>
                      </a:r>
                    </a:p>
                    <a:p>
                      <a:pPr marL="285750" indent="-285750" algn="r">
                        <a:buFont typeface="Arial" panose="020B0604020202020204" pitchFamily="34" charset="0"/>
                        <a:buChar char="•"/>
                      </a:pPr>
                      <a:r>
                        <a:rPr lang="en-US" sz="1600" b="0" u="none" baseline="0" dirty="0">
                          <a:solidFill>
                            <a:schemeClr val="bg2">
                              <a:lumMod val="60000"/>
                              <a:lumOff val="40000"/>
                            </a:schemeClr>
                          </a:solidFill>
                        </a:rPr>
                        <a:t>What happened as predicted?</a:t>
                      </a:r>
                    </a:p>
                    <a:p>
                      <a:pPr marL="285750" indent="-285750" algn="r">
                        <a:buFont typeface="Arial" panose="020B0604020202020204" pitchFamily="34" charset="0"/>
                        <a:buChar char="•"/>
                      </a:pPr>
                      <a:r>
                        <a:rPr lang="en-US" sz="1600" b="0" u="none" baseline="0" dirty="0">
                          <a:solidFill>
                            <a:schemeClr val="bg2">
                              <a:lumMod val="60000"/>
                              <a:lumOff val="40000"/>
                            </a:schemeClr>
                          </a:solidFill>
                        </a:rPr>
                        <a:t>What was unexpected?</a:t>
                      </a:r>
                    </a:p>
                    <a:p>
                      <a:pPr marL="285750" indent="-285750" algn="r">
                        <a:buFont typeface="Arial" panose="020B0604020202020204" pitchFamily="34" charset="0"/>
                        <a:buChar char="•"/>
                      </a:pPr>
                      <a:r>
                        <a:rPr lang="en-US" sz="1600" b="0" u="none" baseline="0" dirty="0">
                          <a:solidFill>
                            <a:schemeClr val="bg2">
                              <a:lumMod val="60000"/>
                              <a:lumOff val="40000"/>
                            </a:schemeClr>
                          </a:solidFill>
                        </a:rPr>
                        <a:t>What needs to change/continue?</a:t>
                      </a:r>
                    </a:p>
                    <a:p>
                      <a:pPr marL="285750" indent="-285750" algn="r">
                        <a:buFont typeface="Arial" panose="020B0604020202020204" pitchFamily="34" charset="0"/>
                        <a:buChar char="•"/>
                      </a:pPr>
                      <a:r>
                        <a:rPr lang="en-US" sz="1600" b="0" u="none" baseline="0" dirty="0">
                          <a:solidFill>
                            <a:schemeClr val="bg2">
                              <a:lumMod val="60000"/>
                              <a:lumOff val="40000"/>
                            </a:schemeClr>
                          </a:solidFill>
                        </a:rPr>
                        <a:t>What is the next step?</a:t>
                      </a:r>
                      <a:endParaRPr lang="en-US" sz="1600" b="1" u="sng" dirty="0">
                        <a:solidFill>
                          <a:schemeClr val="bg2">
                            <a:lumMod val="60000"/>
                            <a:lumOff val="40000"/>
                          </a:schemeClr>
                        </a:solidFill>
                      </a:endParaRPr>
                    </a:p>
                  </a:txBody>
                  <a:tcPr/>
                </a:tc>
                <a:extLst>
                  <a:ext uri="{0D108BD9-81ED-4DB2-BD59-A6C34878D82A}">
                    <a16:rowId xmlns:a16="http://schemas.microsoft.com/office/drawing/2014/main" val="10001"/>
                  </a:ext>
                </a:extLst>
              </a:tr>
            </a:tbl>
          </a:graphicData>
        </a:graphic>
      </p:graphicFrame>
      <p:sp>
        <p:nvSpPr>
          <p:cNvPr id="4" name="Slide Number Placeholder 3"/>
          <p:cNvSpPr>
            <a:spLocks noGrp="1"/>
          </p:cNvSpPr>
          <p:nvPr>
            <p:ph type="sldNum" sz="quarter" idx="11"/>
          </p:nvPr>
        </p:nvSpPr>
        <p:spPr/>
        <p:txBody>
          <a:bodyPr/>
          <a:lstStyle/>
          <a:p>
            <a:pPr>
              <a:defRPr/>
            </a:pPr>
            <a:fld id="{8E0BD697-C650-4553-8269-3DAFA0DE6DB9}" type="slidenum">
              <a:rPr lang="en-US" smtClean="0"/>
              <a:pPr>
                <a:defRPr/>
              </a:pPr>
              <a:t>46</a:t>
            </a:fld>
            <a:endParaRPr lang="en-US" dirty="0">
              <a:latin typeface="Arial" charset="0"/>
            </a:endParaRPr>
          </a:p>
        </p:txBody>
      </p:sp>
      <p:sp>
        <p:nvSpPr>
          <p:cNvPr id="6" name="Curved Down Arrow 5"/>
          <p:cNvSpPr/>
          <p:nvPr/>
        </p:nvSpPr>
        <p:spPr bwMode="auto">
          <a:xfrm>
            <a:off x="4073237" y="3536470"/>
            <a:ext cx="1056903" cy="477389"/>
          </a:xfrm>
          <a:prstGeom prst="curved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sp>
        <p:nvSpPr>
          <p:cNvPr id="7" name="Curved Down Arrow 6"/>
          <p:cNvSpPr/>
          <p:nvPr/>
        </p:nvSpPr>
        <p:spPr bwMode="auto">
          <a:xfrm rot="10800000">
            <a:off x="4073236" y="4400201"/>
            <a:ext cx="1056903" cy="477389"/>
          </a:xfrm>
          <a:prstGeom prst="curved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spTree>
    <p:extLst>
      <p:ext uri="{BB962C8B-B14F-4D97-AF65-F5344CB8AC3E}">
        <p14:creationId xmlns:p14="http://schemas.microsoft.com/office/powerpoint/2010/main" val="21242473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Critical Thinking Skills Activity</a:t>
            </a:r>
          </a:p>
        </p:txBody>
      </p:sp>
      <p:sp>
        <p:nvSpPr>
          <p:cNvPr id="3" name="Content Placeholder 2"/>
          <p:cNvSpPr>
            <a:spLocks noGrp="1"/>
          </p:cNvSpPr>
          <p:nvPr>
            <p:ph idx="1"/>
          </p:nvPr>
        </p:nvSpPr>
        <p:spPr/>
        <p:txBody>
          <a:bodyPr/>
          <a:lstStyle/>
          <a:p>
            <a:r>
              <a:rPr lang="en-US" dirty="0"/>
              <a:t>Think of a case that you are currently working on or that you have worked on recently.</a:t>
            </a:r>
          </a:p>
          <a:p>
            <a:endParaRPr lang="en-US" dirty="0"/>
          </a:p>
          <a:p>
            <a:r>
              <a:rPr lang="en-US" dirty="0"/>
              <a:t>Apply the Comprehension: Gathering Information and Analysis: Compare/Contrast steps involved in critical thinking to your case</a:t>
            </a:r>
          </a:p>
          <a:p>
            <a:pPr lvl="1"/>
            <a:r>
              <a:rPr lang="en-US" dirty="0"/>
              <a:t>Use the questions as a guide</a:t>
            </a:r>
          </a:p>
          <a:p>
            <a:pPr marL="457200" lvl="1" indent="0">
              <a:buNone/>
            </a:pPr>
            <a:endParaRPr lang="en-US" dirty="0"/>
          </a:p>
          <a:p>
            <a:r>
              <a:rPr lang="en-US"/>
              <a:t> Share your experience with the </a:t>
            </a:r>
            <a:r>
              <a:rPr lang="en-US" dirty="0"/>
              <a:t>application of the two components of critical thinking skills.   </a:t>
            </a:r>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pPr>
                <a:defRPr/>
              </a:pPr>
              <a:t>47</a:t>
            </a:fld>
            <a:endParaRPr lang="en-US" dirty="0">
              <a:latin typeface="Arial" charset="0"/>
            </a:endParaRPr>
          </a:p>
        </p:txBody>
      </p:sp>
    </p:spTree>
    <p:extLst>
      <p:ext uri="{BB962C8B-B14F-4D97-AF65-F5344CB8AC3E}">
        <p14:creationId xmlns:p14="http://schemas.microsoft.com/office/powerpoint/2010/main" val="9476135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Thinking Errors</a:t>
            </a:r>
          </a:p>
        </p:txBody>
      </p:sp>
      <p:sp>
        <p:nvSpPr>
          <p:cNvPr id="3" name="Content Placeholder 2"/>
          <p:cNvSpPr>
            <a:spLocks noGrp="1"/>
          </p:cNvSpPr>
          <p:nvPr>
            <p:ph idx="1"/>
          </p:nvPr>
        </p:nvSpPr>
        <p:spPr/>
        <p:txBody>
          <a:bodyPr/>
          <a:lstStyle/>
          <a:p>
            <a:pPr lvl="0"/>
            <a:r>
              <a:rPr lang="en-US" dirty="0"/>
              <a:t>“I am the mother in this household. I may do what I want with my child.”</a:t>
            </a:r>
          </a:p>
          <a:p>
            <a:pPr lvl="0"/>
            <a:r>
              <a:rPr lang="en-US" dirty="0"/>
              <a:t>“I am responsible for educating my son. I am teaching him about sexuality.”</a:t>
            </a:r>
          </a:p>
          <a:p>
            <a:pPr lvl="0"/>
            <a:r>
              <a:rPr lang="en-US" dirty="0"/>
              <a:t>“I am a man with strong sexual desires. She is available for me to use in this way.”</a:t>
            </a:r>
          </a:p>
          <a:p>
            <a:pPr lvl="0"/>
            <a:r>
              <a:rPr lang="en-US" dirty="0"/>
              <a:t>“I asked her if it felt good to her; I was careful not to hurt her.” </a:t>
            </a:r>
          </a:p>
          <a:p>
            <a:r>
              <a:rPr lang="en-US" dirty="0"/>
              <a:t>“He never said he didn’t want to do it. I never did anything he didn’t want me to.”</a:t>
            </a:r>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pPr>
                <a:defRPr/>
              </a:pPr>
              <a:t>48</a:t>
            </a:fld>
            <a:endParaRPr lang="en-US" dirty="0">
              <a:latin typeface="Arial" charset="0"/>
            </a:endParaRPr>
          </a:p>
        </p:txBody>
      </p:sp>
    </p:spTree>
    <p:extLst>
      <p:ext uri="{BB962C8B-B14F-4D97-AF65-F5344CB8AC3E}">
        <p14:creationId xmlns:p14="http://schemas.microsoft.com/office/powerpoint/2010/main" val="241466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Thinking Errors (continued)</a:t>
            </a:r>
          </a:p>
        </p:txBody>
      </p:sp>
      <p:sp>
        <p:nvSpPr>
          <p:cNvPr id="3" name="Content Placeholder 2"/>
          <p:cNvSpPr>
            <a:spLocks noGrp="1"/>
          </p:cNvSpPr>
          <p:nvPr>
            <p:ph idx="1"/>
          </p:nvPr>
        </p:nvSpPr>
        <p:spPr/>
        <p:txBody>
          <a:bodyPr/>
          <a:lstStyle/>
          <a:p>
            <a:pPr lvl="0"/>
            <a:r>
              <a:rPr lang="en-US" dirty="0"/>
              <a:t>“I told her we are all sinners; we all have problems – and I asked her if she wanted to see what my problem was.”</a:t>
            </a:r>
          </a:p>
          <a:p>
            <a:pPr lvl="0"/>
            <a:r>
              <a:rPr lang="en-US" dirty="0"/>
              <a:t>“Oral sex doesn’t count; it isn’t cheating.”</a:t>
            </a:r>
          </a:p>
          <a:p>
            <a:r>
              <a:rPr lang="en-US" dirty="0"/>
              <a:t>“My wife doesn’t mind. She doesn’t want to give me head so I had her little girl do it. At least I wasn’t committing adultery by going outside the marriage.” </a:t>
            </a:r>
          </a:p>
          <a:p>
            <a:pPr lvl="0"/>
            <a:r>
              <a:rPr lang="en-US" dirty="0"/>
              <a:t>“A stiff dick has no conscience.” </a:t>
            </a:r>
          </a:p>
          <a:p>
            <a:pPr marL="0" indent="0">
              <a:buNone/>
            </a:pPr>
            <a:endParaRPr lang="en-US" dirty="0"/>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pPr>
                <a:defRPr/>
              </a:pPr>
              <a:t>49</a:t>
            </a:fld>
            <a:endParaRPr lang="en-US" dirty="0">
              <a:latin typeface="Arial" charset="0"/>
            </a:endParaRPr>
          </a:p>
        </p:txBody>
      </p:sp>
    </p:spTree>
    <p:extLst>
      <p:ext uri="{BB962C8B-B14F-4D97-AF65-F5344CB8AC3E}">
        <p14:creationId xmlns:p14="http://schemas.microsoft.com/office/powerpoint/2010/main" val="4120200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I Learned to Drive”</a:t>
            </a:r>
          </a:p>
        </p:txBody>
      </p:sp>
      <p:sp>
        <p:nvSpPr>
          <p:cNvPr id="3" name="Content Placeholder 2"/>
          <p:cNvSpPr>
            <a:spLocks noGrp="1"/>
          </p:cNvSpPr>
          <p:nvPr>
            <p:ph idx="1"/>
          </p:nvPr>
        </p:nvSpPr>
        <p:spPr/>
        <p:txBody>
          <a:bodyPr anchor="t"/>
          <a:lstStyle/>
          <a:p>
            <a:pPr marL="0" lvl="0" indent="0">
              <a:buNone/>
            </a:pPr>
            <a:r>
              <a:rPr lang="en-US" sz="2800" dirty="0"/>
              <a:t>“LI’L BIT: Sometimes to tell a secret, you first have to teach a lesson…”</a:t>
            </a:r>
          </a:p>
          <a:p>
            <a:pPr marL="0" lvl="0" indent="0">
              <a:buNone/>
            </a:pPr>
            <a:r>
              <a:rPr lang="en-US" sz="2000" dirty="0"/>
              <a:t>-Quote from </a:t>
            </a:r>
            <a:r>
              <a:rPr lang="en-US" sz="2000" i="1" dirty="0"/>
              <a:t>How I Learned to Drive</a:t>
            </a:r>
            <a:r>
              <a:rPr lang="en-US" sz="2000" dirty="0"/>
              <a:t> by Paula Vogel</a:t>
            </a:r>
          </a:p>
          <a:p>
            <a:pPr marL="0" lvl="0" indent="0">
              <a:buNone/>
            </a:pPr>
            <a:endParaRPr lang="en-US" sz="2000" dirty="0"/>
          </a:p>
          <a:p>
            <a:pPr marL="0" lvl="0" indent="0">
              <a:buNone/>
            </a:pPr>
            <a:endParaRPr lang="en-US" sz="2000" dirty="0"/>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pPr>
                <a:defRPr/>
              </a:pPr>
              <a:t>5</a:t>
            </a:fld>
            <a:endParaRPr lang="en-US" dirty="0">
              <a:latin typeface="Arial" charset="0"/>
            </a:endParaRPr>
          </a:p>
        </p:txBody>
      </p:sp>
      <p:pic>
        <p:nvPicPr>
          <p:cNvPr id="5" name="Picture 7" descr="MPj0443143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65018" y="2914403"/>
            <a:ext cx="7772400" cy="3276600"/>
          </a:xfrm>
          <a:prstGeom prst="rect">
            <a:avLst/>
          </a:prstGeom>
          <a:noFill/>
        </p:spPr>
      </p:pic>
    </p:spTree>
    <p:extLst>
      <p:ext uri="{BB962C8B-B14F-4D97-AF65-F5344CB8AC3E}">
        <p14:creationId xmlns:p14="http://schemas.microsoft.com/office/powerpoint/2010/main" val="15808679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a:t>
            </a:r>
          </a:p>
        </p:txBody>
      </p:sp>
      <p:sp>
        <p:nvSpPr>
          <p:cNvPr id="3" name="Content Placeholder 2"/>
          <p:cNvSpPr>
            <a:spLocks noGrp="1"/>
          </p:cNvSpPr>
          <p:nvPr>
            <p:ph idx="1"/>
          </p:nvPr>
        </p:nvSpPr>
        <p:spPr/>
        <p:txBody>
          <a:bodyPr/>
          <a:lstStyle/>
          <a:p>
            <a:r>
              <a:rPr lang="en-US"/>
              <a:t>Each team will be assigned one of the following topics:</a:t>
            </a:r>
          </a:p>
          <a:p>
            <a:pPr lvl="1"/>
            <a:r>
              <a:rPr lang="en-US" b="1" dirty="0"/>
              <a:t>Preparation Stage</a:t>
            </a:r>
          </a:p>
          <a:p>
            <a:pPr lvl="1"/>
            <a:r>
              <a:rPr lang="en-US" b="1" dirty="0"/>
              <a:t>Beginning and Introductions Stage</a:t>
            </a:r>
          </a:p>
          <a:p>
            <a:pPr lvl="1"/>
            <a:r>
              <a:rPr lang="en-US" b="1" dirty="0"/>
              <a:t>Questioning and Clarification Stage</a:t>
            </a:r>
          </a:p>
          <a:p>
            <a:pPr lvl="1"/>
            <a:r>
              <a:rPr lang="en-US" b="1" dirty="0"/>
              <a:t>Ending and Transitions Stage</a:t>
            </a:r>
          </a:p>
          <a:p>
            <a:pPr lvl="1"/>
            <a:r>
              <a:rPr lang="en-US" b="1" dirty="0"/>
              <a:t>Alleged Perpetrator is Non-Family Member</a:t>
            </a:r>
            <a:endParaRPr lang="en-US" dirty="0"/>
          </a:p>
          <a:p>
            <a:pPr lvl="1"/>
            <a:endParaRPr lang="en-US" b="1" dirty="0"/>
          </a:p>
          <a:p>
            <a:r>
              <a:rPr lang="en-US" dirty="0"/>
              <a:t>Discuss and record how interviewing the alleged perpetrator differs from interviewing the other </a:t>
            </a:r>
            <a:r>
              <a:rPr lang="en-US"/>
              <a:t>subjects of the report (child, parents, etc.)</a:t>
            </a:r>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pPr>
                <a:defRPr/>
              </a:pPr>
              <a:t>50</a:t>
            </a:fld>
            <a:endParaRPr lang="en-US" dirty="0">
              <a:latin typeface="Arial" charset="0"/>
            </a:endParaRPr>
          </a:p>
        </p:txBody>
      </p:sp>
    </p:spTree>
    <p:extLst>
      <p:ext uri="{BB962C8B-B14F-4D97-AF65-F5344CB8AC3E}">
        <p14:creationId xmlns:p14="http://schemas.microsoft.com/office/powerpoint/2010/main" val="24109422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Sex Offender Assessment Areas:</a:t>
            </a:r>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pPr>
                <a:defRPr/>
              </a:pPr>
              <a:t>51</a:t>
            </a:fld>
            <a:endParaRPr lang="en-US" dirty="0">
              <a:latin typeface="Arial" charset="0"/>
            </a:endParaRPr>
          </a:p>
        </p:txBody>
      </p:sp>
      <p:sp>
        <p:nvSpPr>
          <p:cNvPr id="6" name="Rectangle 5"/>
          <p:cNvSpPr/>
          <p:nvPr/>
        </p:nvSpPr>
        <p:spPr>
          <a:xfrm>
            <a:off x="328613" y="1565369"/>
            <a:ext cx="5264666" cy="4093428"/>
          </a:xfrm>
          <a:prstGeom prst="rect">
            <a:avLst/>
          </a:prstGeom>
        </p:spPr>
        <p:txBody>
          <a:bodyPr wrap="square">
            <a:spAutoFit/>
          </a:bodyPr>
          <a:lstStyle/>
          <a:p>
            <a:pPr marL="342900" marR="0" indent="-342900">
              <a:lnSpc>
                <a:spcPct val="150000"/>
              </a:lnSpc>
              <a:spcBef>
                <a:spcPts val="0"/>
              </a:spcBef>
              <a:spcAft>
                <a:spcPts val="0"/>
              </a:spcAft>
              <a:buFont typeface="Arial" panose="020B0604020202020204" pitchFamily="34" charset="0"/>
              <a:buChar char="•"/>
            </a:pPr>
            <a:r>
              <a:rPr lang="en-US" sz="2000" dirty="0">
                <a:latin typeface="+mn-lt"/>
                <a:ea typeface="Times New Roman"/>
                <a:cs typeface="Times New Roman"/>
              </a:rPr>
              <a:t>Sexual history</a:t>
            </a:r>
          </a:p>
          <a:p>
            <a:pPr marL="342900" marR="0" indent="-342900">
              <a:spcBef>
                <a:spcPts val="0"/>
              </a:spcBef>
              <a:spcAft>
                <a:spcPts val="0"/>
              </a:spcAft>
              <a:buFont typeface="Arial" panose="020B0604020202020204" pitchFamily="34" charset="0"/>
              <a:buChar char="•"/>
            </a:pPr>
            <a:r>
              <a:rPr lang="en-US" sz="2000" dirty="0">
                <a:latin typeface="+mn-lt"/>
                <a:ea typeface="Times New Roman"/>
                <a:cs typeface="Times New Roman"/>
              </a:rPr>
              <a:t>Offense specific information (criminal history, type of child preferred)</a:t>
            </a:r>
          </a:p>
          <a:p>
            <a:pPr marL="342900" marR="0" indent="-342900">
              <a:lnSpc>
                <a:spcPct val="150000"/>
              </a:lnSpc>
              <a:spcBef>
                <a:spcPts val="0"/>
              </a:spcBef>
              <a:spcAft>
                <a:spcPts val="0"/>
              </a:spcAft>
              <a:buFont typeface="Arial" panose="020B0604020202020204" pitchFamily="34" charset="0"/>
              <a:buChar char="•"/>
            </a:pPr>
            <a:r>
              <a:rPr lang="en-US" sz="2000" dirty="0">
                <a:latin typeface="+mn-lt"/>
                <a:ea typeface="Times New Roman"/>
                <a:cs typeface="Times New Roman"/>
              </a:rPr>
              <a:t>Sexual fantasy activity</a:t>
            </a:r>
          </a:p>
          <a:p>
            <a:pPr marL="342900" marR="0" indent="-342900">
              <a:lnSpc>
                <a:spcPct val="150000"/>
              </a:lnSpc>
              <a:spcBef>
                <a:spcPts val="0"/>
              </a:spcBef>
              <a:spcAft>
                <a:spcPts val="0"/>
              </a:spcAft>
              <a:buFont typeface="Arial" panose="020B0604020202020204" pitchFamily="34" charset="0"/>
              <a:buChar char="•"/>
            </a:pPr>
            <a:r>
              <a:rPr lang="en-US" sz="2000" dirty="0">
                <a:latin typeface="+mn-lt"/>
                <a:ea typeface="Times New Roman"/>
                <a:cs typeface="Times New Roman"/>
              </a:rPr>
              <a:t>Levels of anger or hostility</a:t>
            </a:r>
          </a:p>
          <a:p>
            <a:pPr marL="342900" marR="0" indent="-342900">
              <a:spcBef>
                <a:spcPts val="0"/>
              </a:spcBef>
              <a:spcAft>
                <a:spcPts val="0"/>
              </a:spcAft>
              <a:buFont typeface="Arial" panose="020B0604020202020204" pitchFamily="34" charset="0"/>
              <a:buChar char="•"/>
            </a:pPr>
            <a:r>
              <a:rPr lang="en-US" sz="2000" dirty="0">
                <a:latin typeface="+mn-lt"/>
                <a:ea typeface="Times New Roman"/>
                <a:cs typeface="Times New Roman"/>
              </a:rPr>
              <a:t>The sexual knowledge of the alleged perpetrator</a:t>
            </a:r>
          </a:p>
          <a:p>
            <a:pPr marL="342900" marR="0" indent="-342900">
              <a:lnSpc>
                <a:spcPct val="150000"/>
              </a:lnSpc>
              <a:spcBef>
                <a:spcPts val="0"/>
              </a:spcBef>
              <a:spcAft>
                <a:spcPts val="0"/>
              </a:spcAft>
              <a:buFont typeface="Arial" panose="020B0604020202020204" pitchFamily="34" charset="0"/>
              <a:buChar char="•"/>
            </a:pPr>
            <a:r>
              <a:rPr lang="en-US" sz="2000" dirty="0">
                <a:latin typeface="+mn-lt"/>
                <a:ea typeface="Times New Roman"/>
                <a:cs typeface="Times New Roman"/>
              </a:rPr>
              <a:t>Levels of empathy</a:t>
            </a:r>
          </a:p>
          <a:p>
            <a:pPr marL="342900" marR="0" indent="-342900">
              <a:lnSpc>
                <a:spcPct val="150000"/>
              </a:lnSpc>
              <a:spcBef>
                <a:spcPts val="0"/>
              </a:spcBef>
              <a:spcAft>
                <a:spcPts val="0"/>
              </a:spcAft>
              <a:buFont typeface="Arial" panose="020B0604020202020204" pitchFamily="34" charset="0"/>
              <a:buChar char="•"/>
            </a:pPr>
            <a:r>
              <a:rPr lang="en-US" sz="2000" dirty="0">
                <a:latin typeface="+mn-lt"/>
                <a:ea typeface="Times New Roman"/>
                <a:cs typeface="Times New Roman"/>
              </a:rPr>
              <a:t>Levels of social skills</a:t>
            </a:r>
          </a:p>
          <a:p>
            <a:pPr marL="342900" marR="0" indent="-342900">
              <a:lnSpc>
                <a:spcPct val="150000"/>
              </a:lnSpc>
              <a:spcBef>
                <a:spcPts val="0"/>
              </a:spcBef>
              <a:spcAft>
                <a:spcPts val="0"/>
              </a:spcAft>
              <a:buFont typeface="Arial" panose="020B0604020202020204" pitchFamily="34" charset="0"/>
              <a:buChar char="•"/>
            </a:pPr>
            <a:r>
              <a:rPr lang="en-US" sz="2000" dirty="0">
                <a:latin typeface="+mn-lt"/>
                <a:ea typeface="Times New Roman"/>
                <a:cs typeface="Times New Roman"/>
              </a:rPr>
              <a:t>Cognitive distortions</a:t>
            </a:r>
          </a:p>
        </p:txBody>
      </p:sp>
      <p:sp>
        <p:nvSpPr>
          <p:cNvPr id="7" name="TextBox 6"/>
          <p:cNvSpPr txBox="1"/>
          <p:nvPr/>
        </p:nvSpPr>
        <p:spPr>
          <a:xfrm>
            <a:off x="6128877" y="5949077"/>
            <a:ext cx="2204450" cy="246221"/>
          </a:xfrm>
          <a:prstGeom prst="rect">
            <a:avLst/>
          </a:prstGeom>
          <a:noFill/>
        </p:spPr>
        <p:txBody>
          <a:bodyPr wrap="none" rtlCol="0">
            <a:spAutoFit/>
          </a:bodyPr>
          <a:lstStyle/>
          <a:p>
            <a:r>
              <a:rPr lang="en-US" sz="1000" dirty="0"/>
              <a:t>Department of Public Welfare, 2013</a:t>
            </a:r>
          </a:p>
        </p:txBody>
      </p:sp>
      <p:pic>
        <p:nvPicPr>
          <p:cNvPr id="8" name="Picture 4" descr="MPj04074820000[1]"/>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5464629" y="2460615"/>
            <a:ext cx="3276600" cy="2411413"/>
          </a:xfrm>
          <a:prstGeom prst="rect">
            <a:avLst/>
          </a:prstGeom>
          <a:noFill/>
        </p:spPr>
      </p:pic>
    </p:spTree>
    <p:extLst>
      <p:ext uri="{BB962C8B-B14F-4D97-AF65-F5344CB8AC3E}">
        <p14:creationId xmlns:p14="http://schemas.microsoft.com/office/powerpoint/2010/main" val="14231683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64275" y="748145"/>
            <a:ext cx="7477125" cy="534988"/>
          </a:xfrm>
        </p:spPr>
        <p:txBody>
          <a:bodyPr/>
          <a:lstStyle/>
          <a:p>
            <a:pPr eaLnBrk="1" hangingPunct="1"/>
            <a:r>
              <a:rPr lang="en-US" altLang="en-US" sz="2400" dirty="0"/>
              <a:t>Delay of Notification</a:t>
            </a:r>
          </a:p>
        </p:txBody>
      </p:sp>
      <p:sp>
        <p:nvSpPr>
          <p:cNvPr id="37891" name="Rectangle 3"/>
          <p:cNvSpPr>
            <a:spLocks noGrp="1" noChangeArrowheads="1"/>
          </p:cNvSpPr>
          <p:nvPr>
            <p:ph type="body" idx="1"/>
          </p:nvPr>
        </p:nvSpPr>
        <p:spPr>
          <a:xfrm>
            <a:off x="320634" y="1012371"/>
            <a:ext cx="8526483" cy="5715000"/>
          </a:xfrm>
        </p:spPr>
        <p:txBody>
          <a:bodyPr/>
          <a:lstStyle/>
          <a:p>
            <a:pPr marL="533400" indent="-533400" eaLnBrk="1" hangingPunct="1">
              <a:lnSpc>
                <a:spcPct val="80000"/>
              </a:lnSpc>
              <a:buFontTx/>
              <a:buNone/>
            </a:pPr>
            <a:r>
              <a:rPr lang="en-US" altLang="en-US" sz="1400" dirty="0"/>
              <a:t> </a:t>
            </a:r>
          </a:p>
          <a:p>
            <a:pPr marL="533400" indent="-533400" eaLnBrk="1" hangingPunct="1">
              <a:lnSpc>
                <a:spcPct val="80000"/>
              </a:lnSpc>
              <a:buFontTx/>
              <a:buNone/>
            </a:pPr>
            <a:r>
              <a:rPr lang="en-US" altLang="en-US" sz="1500" dirty="0"/>
              <a:t>According to the amended CPSL (2014):</a:t>
            </a:r>
          </a:p>
          <a:p>
            <a:pPr marL="533400" indent="-533400" eaLnBrk="1" hangingPunct="1">
              <a:lnSpc>
                <a:spcPct val="80000"/>
              </a:lnSpc>
              <a:buFontTx/>
              <a:buNone/>
            </a:pPr>
            <a:endParaRPr lang="en-US" altLang="en-US" sz="1500" dirty="0">
              <a:cs typeface="Arial" charset="0"/>
            </a:endParaRPr>
          </a:p>
          <a:p>
            <a:pPr marL="533400" indent="-533400" eaLnBrk="1" hangingPunct="1">
              <a:lnSpc>
                <a:spcPct val="80000"/>
              </a:lnSpc>
              <a:buFontTx/>
              <a:buNone/>
            </a:pPr>
            <a:r>
              <a:rPr lang="en-US" altLang="en-US" sz="1500" dirty="0">
                <a:cs typeface="Arial" charset="0"/>
              </a:rPr>
              <a:t>§6368 (l) Notice of Investigation</a:t>
            </a:r>
          </a:p>
          <a:p>
            <a:pPr marL="533400" indent="-533400" eaLnBrk="1" hangingPunct="1">
              <a:lnSpc>
                <a:spcPct val="80000"/>
              </a:lnSpc>
              <a:buFont typeface="+mj-lt"/>
              <a:buAutoNum type="arabicPeriod"/>
            </a:pPr>
            <a:r>
              <a:rPr lang="en-US" altLang="en-US" sz="1500" dirty="0">
                <a:cs typeface="Arial" charset="0"/>
              </a:rPr>
              <a:t>Prior to interviewing a subject of a report, the county agency shall orally notify the subject, except for the alleged victim, who is about to be interviewed of the following information:</a:t>
            </a:r>
          </a:p>
          <a:p>
            <a:pPr marL="933450" lvl="1" indent="-533400">
              <a:lnSpc>
                <a:spcPct val="80000"/>
              </a:lnSpc>
              <a:buFont typeface="+mj-lt"/>
              <a:buAutoNum type="romanLcPeriod"/>
            </a:pPr>
            <a:r>
              <a:rPr lang="en-US" altLang="en-US" sz="1500" dirty="0">
                <a:cs typeface="Arial" charset="0"/>
              </a:rPr>
              <a:t>The existence of the report</a:t>
            </a:r>
          </a:p>
          <a:p>
            <a:pPr marL="933450" lvl="1" indent="-533400">
              <a:lnSpc>
                <a:spcPct val="80000"/>
              </a:lnSpc>
              <a:buFont typeface="+mj-lt"/>
              <a:buAutoNum type="romanLcPeriod"/>
            </a:pPr>
            <a:r>
              <a:rPr lang="en-US" altLang="en-US" sz="1500" dirty="0">
                <a:cs typeface="Arial" charset="0"/>
              </a:rPr>
              <a:t>The subject’s rights under 42. Pa. C.S. (relating to right to counsel) and 6338 (relating to other basic rights)</a:t>
            </a:r>
          </a:p>
          <a:p>
            <a:pPr marL="933450" lvl="1" indent="-533400">
              <a:lnSpc>
                <a:spcPct val="80000"/>
              </a:lnSpc>
              <a:buFont typeface="+mj-lt"/>
              <a:buAutoNum type="romanLcPeriod"/>
            </a:pPr>
            <a:r>
              <a:rPr lang="en-US" altLang="en-US" sz="1500" dirty="0">
                <a:cs typeface="Arial" charset="0"/>
              </a:rPr>
              <a:t>The subject’s rights pursuant to this chapter in regard to amendment or </a:t>
            </a:r>
            <a:r>
              <a:rPr lang="en-US" altLang="en-US" sz="1500" dirty="0" err="1">
                <a:cs typeface="Arial" charset="0"/>
              </a:rPr>
              <a:t>expungement</a:t>
            </a:r>
            <a:endParaRPr lang="en-US" altLang="en-US" sz="1500" dirty="0">
              <a:cs typeface="Arial" charset="0"/>
            </a:endParaRPr>
          </a:p>
          <a:p>
            <a:pPr marL="933450" lvl="1" indent="-533400">
              <a:lnSpc>
                <a:spcPct val="80000"/>
              </a:lnSpc>
              <a:buFont typeface="+mj-lt"/>
              <a:buAutoNum type="romanLcPeriod"/>
            </a:pPr>
            <a:r>
              <a:rPr lang="en-US" altLang="en-US" sz="1500" dirty="0">
                <a:cs typeface="Arial" charset="0"/>
              </a:rPr>
              <a:t>The subject’s right to have an attorney present during the interview</a:t>
            </a:r>
          </a:p>
          <a:p>
            <a:pPr marL="533400" indent="-533400">
              <a:lnSpc>
                <a:spcPct val="80000"/>
              </a:lnSpc>
              <a:buFont typeface="+mj-lt"/>
              <a:buAutoNum type="arabicPeriod"/>
            </a:pPr>
            <a:r>
              <a:rPr lang="en-US" altLang="en-US" sz="1500" dirty="0">
                <a:cs typeface="Arial" charset="0"/>
              </a:rPr>
              <a:t>Written notice shall be given to the subject within 72 hours following oral notification, unless delayed as provided in subjection (m).</a:t>
            </a:r>
          </a:p>
          <a:p>
            <a:pPr marL="533400" indent="-533400">
              <a:lnSpc>
                <a:spcPct val="80000"/>
              </a:lnSpc>
              <a:buFont typeface="+mj-lt"/>
              <a:buAutoNum type="arabicPeriod"/>
            </a:pPr>
            <a:endParaRPr lang="en-US" altLang="en-US" sz="1500" dirty="0">
              <a:cs typeface="Arial" charset="0"/>
            </a:endParaRPr>
          </a:p>
          <a:p>
            <a:pPr marL="0" indent="0">
              <a:lnSpc>
                <a:spcPct val="80000"/>
              </a:lnSpc>
              <a:buNone/>
            </a:pPr>
            <a:endParaRPr lang="en-US" altLang="en-US" sz="1500" dirty="0">
              <a:cs typeface="Arial" charset="0"/>
            </a:endParaRPr>
          </a:p>
          <a:p>
            <a:pPr marL="0" indent="0">
              <a:lnSpc>
                <a:spcPct val="80000"/>
              </a:lnSpc>
              <a:buNone/>
            </a:pPr>
            <a:r>
              <a:rPr lang="en-US" altLang="en-US" sz="1500" dirty="0">
                <a:cs typeface="Arial" charset="0"/>
              </a:rPr>
              <a:t>§6368 (m) Delay of notification – The notice may be reasonably delayed, subject to the following:</a:t>
            </a:r>
          </a:p>
          <a:p>
            <a:pPr>
              <a:lnSpc>
                <a:spcPct val="80000"/>
              </a:lnSpc>
              <a:buFont typeface="+mj-lt"/>
              <a:buAutoNum type="arabicPeriod"/>
            </a:pPr>
            <a:r>
              <a:rPr lang="en-US" altLang="en-US" sz="1500" dirty="0">
                <a:cs typeface="Arial" charset="0"/>
              </a:rPr>
              <a:t>If the notification is likely to:</a:t>
            </a:r>
          </a:p>
          <a:p>
            <a:pPr lvl="1">
              <a:lnSpc>
                <a:spcPct val="80000"/>
              </a:lnSpc>
              <a:buFont typeface="+mj-lt"/>
              <a:buAutoNum type="romanLcPeriod"/>
            </a:pPr>
            <a:r>
              <a:rPr lang="en-US" altLang="en-US" sz="1500" dirty="0">
                <a:cs typeface="Arial" charset="0"/>
              </a:rPr>
              <a:t>Threaten the safety of a victim, a subject of the report who is not a perpetrator or the investigating county agency worker</a:t>
            </a:r>
          </a:p>
          <a:p>
            <a:pPr lvl="1">
              <a:lnSpc>
                <a:spcPct val="80000"/>
              </a:lnSpc>
              <a:buFont typeface="+mj-lt"/>
              <a:buAutoNum type="romanLcPeriod"/>
            </a:pPr>
            <a:r>
              <a:rPr lang="en-US" altLang="en-US" sz="1500" dirty="0">
                <a:cs typeface="Arial" charset="0"/>
              </a:rPr>
              <a:t>Cause the perpetrator to abscond</a:t>
            </a:r>
          </a:p>
          <a:p>
            <a:pPr lvl="1">
              <a:lnSpc>
                <a:spcPct val="80000"/>
              </a:lnSpc>
              <a:buFont typeface="+mj-lt"/>
              <a:buAutoNum type="romanLcPeriod"/>
            </a:pPr>
            <a:r>
              <a:rPr lang="en-US" altLang="en-US" sz="1500" dirty="0">
                <a:cs typeface="Arial" charset="0"/>
              </a:rPr>
              <a:t>Significantly interfere with the conduct of a criminal investigation</a:t>
            </a:r>
          </a:p>
          <a:p>
            <a:pPr>
              <a:lnSpc>
                <a:spcPct val="80000"/>
              </a:lnSpc>
              <a:buFont typeface="+mj-lt"/>
              <a:buAutoNum type="arabicPeriod"/>
            </a:pPr>
            <a:r>
              <a:rPr lang="en-US" altLang="en-US" sz="1500" dirty="0">
                <a:cs typeface="Arial" charset="0"/>
              </a:rPr>
              <a:t>The written notice shall be provided to all subjects of the report prior to the county agency reaching a finding on the validity of the report.</a:t>
            </a:r>
          </a:p>
        </p:txBody>
      </p:sp>
      <p:sp>
        <p:nvSpPr>
          <p:cNvPr id="2" name="Slide Number Placeholder 1"/>
          <p:cNvSpPr>
            <a:spLocks noGrp="1"/>
          </p:cNvSpPr>
          <p:nvPr>
            <p:ph type="sldNum" sz="quarter" idx="11"/>
          </p:nvPr>
        </p:nvSpPr>
        <p:spPr/>
        <p:txBody>
          <a:bodyPr/>
          <a:lstStyle/>
          <a:p>
            <a:pPr>
              <a:defRPr/>
            </a:pPr>
            <a:fld id="{8E0BD697-C650-4553-8269-3DAFA0DE6DB9}" type="slidenum">
              <a:rPr lang="en-US" smtClean="0"/>
              <a:pPr>
                <a:defRPr/>
              </a:pPr>
              <a:t>52</a:t>
            </a:fld>
            <a:endParaRPr lang="en-US" dirty="0">
              <a:latin typeface="Arial" charset="0"/>
            </a:endParaRPr>
          </a:p>
        </p:txBody>
      </p:sp>
    </p:spTree>
    <p:extLst>
      <p:ext uri="{BB962C8B-B14F-4D97-AF65-F5344CB8AC3E}">
        <p14:creationId xmlns:p14="http://schemas.microsoft.com/office/powerpoint/2010/main" val="28194472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353" y="650876"/>
            <a:ext cx="8229600" cy="591671"/>
          </a:xfrm>
        </p:spPr>
        <p:txBody>
          <a:bodyPr/>
          <a:lstStyle/>
          <a:p>
            <a:r>
              <a:rPr lang="en-US" dirty="0"/>
              <a:t>Interviewing Alleged Perpetrators</a:t>
            </a:r>
          </a:p>
        </p:txBody>
      </p:sp>
      <p:sp>
        <p:nvSpPr>
          <p:cNvPr id="10" name="Content Placeholder 9"/>
          <p:cNvSpPr>
            <a:spLocks noGrp="1"/>
          </p:cNvSpPr>
          <p:nvPr>
            <p:ph idx="1"/>
          </p:nvPr>
        </p:nvSpPr>
        <p:spPr>
          <a:xfrm>
            <a:off x="7" y="1056910"/>
            <a:ext cx="9001489" cy="5153886"/>
          </a:xfrm>
        </p:spPr>
        <p:txBody>
          <a:bodyPr/>
          <a:lstStyle/>
          <a:p>
            <a:pPr marL="457200" lvl="1" indent="0" fontAlgn="auto">
              <a:spcAft>
                <a:spcPts val="0"/>
              </a:spcAft>
              <a:buNone/>
            </a:pPr>
            <a:r>
              <a:rPr lang="en-US" sz="2000" b="1" kern="1200" dirty="0">
                <a:solidFill>
                  <a:prstClr val="black"/>
                </a:solidFill>
                <a:latin typeface="Georgia" panose="02040502050405020303" pitchFamily="18" charset="0"/>
                <a:cs typeface="+mn-cs"/>
              </a:rPr>
              <a:t>Interview:</a:t>
            </a:r>
            <a:r>
              <a:rPr lang="en-US" sz="2000" kern="1200" dirty="0">
                <a:solidFill>
                  <a:prstClr val="black"/>
                </a:solidFill>
                <a:latin typeface="Georgia" panose="02040502050405020303" pitchFamily="18" charset="0"/>
                <a:cs typeface="+mn-cs"/>
              </a:rPr>
              <a:t> A meeting at which information is obtained from a person</a:t>
            </a:r>
          </a:p>
          <a:p>
            <a:pPr lvl="1" fontAlgn="auto">
              <a:spcAft>
                <a:spcPts val="0"/>
              </a:spcAft>
              <a:buFont typeface="Arial" panose="020B0604020202020204" pitchFamily="34" charset="0"/>
              <a:buChar char="•"/>
            </a:pPr>
            <a:r>
              <a:rPr lang="en-US" sz="2000" dirty="0"/>
              <a:t>Should be conducted in a location that affords privacy and no interruption or distractions</a:t>
            </a:r>
          </a:p>
          <a:p>
            <a:pPr lvl="1" fontAlgn="auto">
              <a:spcAft>
                <a:spcPts val="0"/>
              </a:spcAft>
              <a:buFont typeface="Arial" panose="020B0604020202020204" pitchFamily="34" charset="0"/>
              <a:buChar char="•"/>
            </a:pPr>
            <a:r>
              <a:rPr lang="en-US" sz="2000" dirty="0"/>
              <a:t>Non-accusatory in design and nature</a:t>
            </a:r>
          </a:p>
          <a:p>
            <a:pPr lvl="1" fontAlgn="auto">
              <a:spcAft>
                <a:spcPts val="0"/>
              </a:spcAft>
              <a:buFont typeface="Arial" panose="020B0604020202020204" pitchFamily="34" charset="0"/>
              <a:buChar char="•"/>
            </a:pPr>
            <a:r>
              <a:rPr lang="en-US" sz="2000" dirty="0"/>
              <a:t>The interviewee may or may not be formally charged with any crime</a:t>
            </a:r>
          </a:p>
          <a:p>
            <a:pPr lvl="1" fontAlgn="auto">
              <a:spcAft>
                <a:spcPts val="0"/>
              </a:spcAft>
              <a:buFont typeface="Arial" panose="020B0604020202020204" pitchFamily="34" charset="0"/>
              <a:buChar char="•"/>
            </a:pPr>
            <a:r>
              <a:rPr lang="en-US" sz="2000" dirty="0"/>
              <a:t>If not in custody, is free to leave at will</a:t>
            </a:r>
          </a:p>
          <a:p>
            <a:pPr lvl="1" fontAlgn="auto">
              <a:spcAft>
                <a:spcPts val="0"/>
              </a:spcAft>
              <a:buFont typeface="Arial" panose="020B0604020202020204" pitchFamily="34" charset="0"/>
              <a:buChar char="•"/>
            </a:pPr>
            <a:r>
              <a:rPr lang="en-US" sz="2000" dirty="0"/>
              <a:t>Miranda Warnings are required if suspect is in custody</a:t>
            </a:r>
          </a:p>
          <a:p>
            <a:pPr lvl="1" fontAlgn="auto">
              <a:spcAft>
                <a:spcPts val="0"/>
              </a:spcAft>
              <a:buFont typeface="Arial" panose="020B0604020202020204" pitchFamily="34" charset="0"/>
              <a:buChar char="•"/>
            </a:pPr>
            <a:r>
              <a:rPr lang="en-US" sz="2000" dirty="0"/>
              <a:t>Are not limited in time (within reason); they take as much time as needed to discuss the information needed</a:t>
            </a:r>
          </a:p>
          <a:p>
            <a:pPr lvl="1" fontAlgn="auto">
              <a:spcAft>
                <a:spcPts val="0"/>
              </a:spcAft>
              <a:buFont typeface="Arial" panose="020B0604020202020204" pitchFamily="34" charset="0"/>
              <a:buChar char="•"/>
            </a:pPr>
            <a:r>
              <a:rPr lang="en-US" sz="2000" dirty="0"/>
              <a:t>Any written statements given by the person being interviewed are done on an “Affidavit in Fact” form if interview is conducted by or in conjunction with law enforcement</a:t>
            </a:r>
          </a:p>
          <a:p>
            <a:pPr lvl="1" fontAlgn="auto">
              <a:spcAft>
                <a:spcPts val="0"/>
              </a:spcAft>
              <a:buFont typeface="Arial" panose="020B0604020202020204" pitchFamily="34" charset="0"/>
              <a:buChar char="•"/>
            </a:pPr>
            <a:r>
              <a:rPr lang="en-US" sz="2000" dirty="0"/>
              <a:t>At this time, the alleged perpetrator may give an alibi that can be verified or disproved through the investigation</a:t>
            </a:r>
            <a:endParaRPr lang="en-US" sz="2200" kern="1200" dirty="0">
              <a:solidFill>
                <a:prstClr val="black"/>
              </a:solidFill>
              <a:latin typeface="Georgia" panose="02040502050405020303" pitchFamily="18" charset="0"/>
              <a:cs typeface="+mn-cs"/>
            </a:endParaRPr>
          </a:p>
          <a:p>
            <a:pPr marL="0" indent="0">
              <a:buNone/>
            </a:pPr>
            <a:r>
              <a:rPr lang="en-US" sz="900" dirty="0"/>
              <a:t>Adapted from Lieutenant Bill Walsh, Dallas Police Department</a:t>
            </a:r>
            <a:endParaRPr lang="en-US" sz="1100" dirty="0"/>
          </a:p>
          <a:p>
            <a:pPr marL="0" indent="0">
              <a:buNone/>
            </a:pPr>
            <a:r>
              <a:rPr lang="en-US" sz="900" dirty="0"/>
              <a:t>Walters, S.M. (2002). </a:t>
            </a:r>
            <a:r>
              <a:rPr lang="en-US" sz="900" i="1" dirty="0"/>
              <a:t>Working with the non-offending caregiver.</a:t>
            </a:r>
            <a:r>
              <a:rPr lang="en-US" sz="900" dirty="0"/>
              <a:t> APRI Update, 15(11)</a:t>
            </a:r>
            <a:r>
              <a:rPr lang="en-US" sz="900" i="1" dirty="0"/>
              <a:t>.</a:t>
            </a:r>
            <a:r>
              <a:rPr lang="en-US" sz="900" dirty="0"/>
              <a:t> Alexandria, VA: American Prosecutors Research Institute, National Center for Prosecution of Child Abuse.</a:t>
            </a:r>
          </a:p>
        </p:txBody>
      </p:sp>
      <p:sp>
        <p:nvSpPr>
          <p:cNvPr id="5" name="Slide Number Placeholder 4"/>
          <p:cNvSpPr>
            <a:spLocks noGrp="1"/>
          </p:cNvSpPr>
          <p:nvPr>
            <p:ph type="sldNum" sz="quarter" idx="11"/>
          </p:nvPr>
        </p:nvSpPr>
        <p:spPr/>
        <p:txBody>
          <a:bodyPr/>
          <a:lstStyle/>
          <a:p>
            <a:pPr>
              <a:defRPr/>
            </a:pPr>
            <a:fld id="{7F7BBE67-B3D0-4F17-AB43-0FFFF70BD775}" type="slidenum">
              <a:rPr lang="en-US" smtClean="0"/>
              <a:pPr>
                <a:defRPr/>
              </a:pPr>
              <a:t>53</a:t>
            </a:fld>
            <a:endParaRPr lang="en-US" sz="1400" dirty="0">
              <a:latin typeface="Arial" charset="0"/>
            </a:endParaRPr>
          </a:p>
        </p:txBody>
      </p:sp>
    </p:spTree>
    <p:extLst>
      <p:ext uri="{BB962C8B-B14F-4D97-AF65-F5344CB8AC3E}">
        <p14:creationId xmlns:p14="http://schemas.microsoft.com/office/powerpoint/2010/main" val="1852512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Assuring the Child’s Safety </a:t>
            </a:r>
          </a:p>
        </p:txBody>
      </p:sp>
      <p:sp>
        <p:nvSpPr>
          <p:cNvPr id="3" name="Content Placeholder 2"/>
          <p:cNvSpPr>
            <a:spLocks noGrp="1"/>
          </p:cNvSpPr>
          <p:nvPr>
            <p:ph idx="1"/>
          </p:nvPr>
        </p:nvSpPr>
        <p:spPr/>
        <p:txBody>
          <a:bodyPr/>
          <a:lstStyle/>
          <a:p>
            <a:pPr marL="914400" lvl="1" indent="-457200">
              <a:buFont typeface="+mj-lt"/>
              <a:buAutoNum type="arabicPeriod"/>
            </a:pPr>
            <a:r>
              <a:rPr lang="en-US" sz="2400" dirty="0"/>
              <a:t>A safety plan should be </a:t>
            </a:r>
            <a:r>
              <a:rPr lang="en-US" sz="2400"/>
              <a:t>developed which </a:t>
            </a:r>
            <a:r>
              <a:rPr lang="en-US" sz="2400" dirty="0"/>
              <a:t>will address appropriate visitation between the child and the alleged perpetrator.</a:t>
            </a:r>
          </a:p>
          <a:p>
            <a:pPr marL="914400" lvl="1" indent="-457200">
              <a:buFont typeface="+mj-lt"/>
              <a:buAutoNum type="arabicPeriod"/>
            </a:pPr>
            <a:r>
              <a:rPr lang="en-US" sz="2400" dirty="0"/>
              <a:t>If the alleged perpetrator will not voluntarily leave the home, the child welfare professional will need to remove the child (and probably the siblings). This would be traumatic for the child</a:t>
            </a:r>
          </a:p>
          <a:p>
            <a:pPr marL="914400" lvl="1" indent="-457200">
              <a:buFont typeface="+mj-lt"/>
              <a:buAutoNum type="arabicPeriod"/>
            </a:pPr>
            <a:r>
              <a:rPr lang="en-US" sz="2400" dirty="0"/>
              <a:t>The perpetrator is encouraged to think of the child's needs, not his or her own</a:t>
            </a:r>
            <a:endParaRPr lang="en-US" dirty="0"/>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pPr>
                <a:defRPr/>
              </a:pPr>
              <a:t>54</a:t>
            </a:fld>
            <a:endParaRPr lang="en-US" dirty="0">
              <a:latin typeface="Arial" charset="0"/>
            </a:endParaRPr>
          </a:p>
        </p:txBody>
      </p:sp>
    </p:spTree>
    <p:extLst>
      <p:ext uri="{BB962C8B-B14F-4D97-AF65-F5344CB8AC3E}">
        <p14:creationId xmlns:p14="http://schemas.microsoft.com/office/powerpoint/2010/main" val="11270499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70647" y="793376"/>
            <a:ext cx="8229600" cy="706812"/>
          </a:xfrm>
        </p:spPr>
        <p:txBody>
          <a:bodyPr/>
          <a:lstStyle/>
          <a:p>
            <a:r>
              <a:rPr lang="en-US" dirty="0"/>
              <a:t>Act 55</a:t>
            </a:r>
            <a:br>
              <a:rPr lang="en-US" dirty="0"/>
            </a:br>
            <a:endParaRPr lang="en-US" dirty="0"/>
          </a:p>
        </p:txBody>
      </p:sp>
      <p:sp>
        <p:nvSpPr>
          <p:cNvPr id="10" name="Content Placeholder 9"/>
          <p:cNvSpPr>
            <a:spLocks noGrp="1"/>
          </p:cNvSpPr>
          <p:nvPr>
            <p:ph idx="1"/>
          </p:nvPr>
        </p:nvSpPr>
        <p:spPr>
          <a:xfrm>
            <a:off x="470645" y="1438833"/>
            <a:ext cx="8247888" cy="4933391"/>
          </a:xfrm>
        </p:spPr>
        <p:txBody>
          <a:bodyPr/>
          <a:lstStyle/>
          <a:p>
            <a:pPr marL="0" indent="0" fontAlgn="t">
              <a:buNone/>
            </a:pPr>
            <a:r>
              <a:rPr lang="en-US" dirty="0"/>
              <a:t>Family finding shall be conducted when the child is accepted for services and at least annually thereafter, until the child's involvement with the county agency is terminated or one of the following criteria about the child is met:</a:t>
            </a:r>
          </a:p>
          <a:p>
            <a:pPr lvl="0" fontAlgn="t">
              <a:spcAft>
                <a:spcPts val="600"/>
              </a:spcAft>
            </a:pPr>
            <a:r>
              <a:rPr lang="en-US" dirty="0"/>
              <a:t>Dependent and the court determines that continued family finding threatens child’s safety or is not in child’s best interest.</a:t>
            </a:r>
          </a:p>
          <a:p>
            <a:pPr lvl="0" fontAlgn="t">
              <a:spcAft>
                <a:spcPts val="600"/>
              </a:spcAft>
            </a:pPr>
            <a:r>
              <a:rPr lang="en-US" dirty="0"/>
              <a:t>Not dependent and the agency determines that continued family finding threatens child’s safety.</a:t>
            </a:r>
          </a:p>
          <a:p>
            <a:pPr lvl="0" fontAlgn="t">
              <a:spcAft>
                <a:spcPts val="600"/>
              </a:spcAft>
            </a:pPr>
            <a:r>
              <a:rPr lang="en-US" dirty="0"/>
              <a:t>In pre-adoptive placement with court proceedings.</a:t>
            </a:r>
          </a:p>
          <a:p>
            <a:endParaRPr lang="en-US" dirty="0"/>
          </a:p>
        </p:txBody>
      </p:sp>
      <p:sp>
        <p:nvSpPr>
          <p:cNvPr id="6" name="Slide Number Placeholder 5"/>
          <p:cNvSpPr>
            <a:spLocks noGrp="1"/>
          </p:cNvSpPr>
          <p:nvPr>
            <p:ph type="sldNum" sz="quarter" idx="11"/>
          </p:nvPr>
        </p:nvSpPr>
        <p:spPr/>
        <p:txBody>
          <a:bodyPr/>
          <a:lstStyle/>
          <a:p>
            <a:fld id="{C49FAA35-CF82-4C62-BBAA-2977F00373C6}" type="slidenum">
              <a:rPr lang="en-US" smtClean="0"/>
              <a:pPr/>
              <a:t>55</a:t>
            </a:fld>
            <a:endParaRPr lang="en-US" dirty="0"/>
          </a:p>
        </p:txBody>
      </p:sp>
    </p:spTree>
    <p:extLst>
      <p:ext uri="{BB962C8B-B14F-4D97-AF65-F5344CB8AC3E}">
        <p14:creationId xmlns:p14="http://schemas.microsoft.com/office/powerpoint/2010/main" val="3529010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Collaboration with Other Agencies</a:t>
            </a:r>
          </a:p>
        </p:txBody>
      </p:sp>
      <p:sp>
        <p:nvSpPr>
          <p:cNvPr id="7" name="Content Placeholder 6"/>
          <p:cNvSpPr>
            <a:spLocks noGrp="1"/>
          </p:cNvSpPr>
          <p:nvPr>
            <p:ph idx="1"/>
          </p:nvPr>
        </p:nvSpPr>
        <p:spPr/>
        <p:txBody>
          <a:bodyPr/>
          <a:lstStyle/>
          <a:p>
            <a:pPr marL="0" indent="0">
              <a:buNone/>
            </a:pPr>
            <a:r>
              <a:rPr lang="en-US" u="sng" dirty="0"/>
              <a:t>Pertinent statutes and regulatory guidelines include</a:t>
            </a:r>
            <a:r>
              <a:rPr lang="en-US" dirty="0"/>
              <a:t>:</a:t>
            </a:r>
          </a:p>
          <a:p>
            <a:pPr marL="0" indent="0">
              <a:buNone/>
            </a:pPr>
            <a:endParaRPr lang="en-US" dirty="0"/>
          </a:p>
          <a:p>
            <a:r>
              <a:rPr lang="en-US" dirty="0"/>
              <a:t>Chapter 6, Title 63 Domestic Relations, </a:t>
            </a:r>
            <a:r>
              <a:rPr lang="en-US" i="1" dirty="0"/>
              <a:t>CPSL §6368 Investigation of reports.</a:t>
            </a:r>
            <a:r>
              <a:rPr lang="en-US" dirty="0"/>
              <a:t>  CPS regulations</a:t>
            </a:r>
          </a:p>
          <a:p>
            <a:r>
              <a:rPr lang="en-US" i="1" dirty="0"/>
              <a:t>55 Pa. Code, Chapter 3130.44 (c) Confidentiality of family case records</a:t>
            </a:r>
            <a:endParaRPr lang="en-US" dirty="0"/>
          </a:p>
          <a:p>
            <a:r>
              <a:rPr lang="en-US" i="1" dirty="0"/>
              <a:t>Juvenile Act §6311 (b)(2)(Powers and duties)</a:t>
            </a:r>
            <a:endParaRPr lang="en-US" dirty="0"/>
          </a:p>
          <a:p>
            <a:r>
              <a:rPr lang="en-US" i="1" dirty="0"/>
              <a:t>Juvenile Act §6336 (f) (Discretion of the Court</a:t>
            </a:r>
            <a:r>
              <a:rPr lang="en-US" dirty="0"/>
              <a:t>)</a:t>
            </a:r>
          </a:p>
        </p:txBody>
      </p:sp>
      <p:sp>
        <p:nvSpPr>
          <p:cNvPr id="5" name="Slide Number Placeholder 4"/>
          <p:cNvSpPr>
            <a:spLocks noGrp="1"/>
          </p:cNvSpPr>
          <p:nvPr>
            <p:ph type="sldNum" sz="quarter" idx="11"/>
          </p:nvPr>
        </p:nvSpPr>
        <p:spPr/>
        <p:txBody>
          <a:bodyPr/>
          <a:lstStyle/>
          <a:p>
            <a:pPr>
              <a:defRPr/>
            </a:pPr>
            <a:fld id="{7F7BBE67-B3D0-4F17-AB43-0FFFF70BD775}" type="slidenum">
              <a:rPr lang="en-US" smtClean="0"/>
              <a:pPr>
                <a:defRPr/>
              </a:pPr>
              <a:t>56</a:t>
            </a:fld>
            <a:endParaRPr lang="en-US" sz="1400" dirty="0">
              <a:latin typeface="Arial" charset="0"/>
            </a:endParaRPr>
          </a:p>
        </p:txBody>
      </p:sp>
    </p:spTree>
    <p:extLst>
      <p:ext uri="{BB962C8B-B14F-4D97-AF65-F5344CB8AC3E}">
        <p14:creationId xmlns:p14="http://schemas.microsoft.com/office/powerpoint/2010/main" val="1493191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Complexity of Child Sexual Abuse</a:t>
            </a:r>
          </a:p>
        </p:txBody>
      </p:sp>
      <p:sp>
        <p:nvSpPr>
          <p:cNvPr id="3" name="Content Placeholder 2"/>
          <p:cNvSpPr>
            <a:spLocks noGrp="1"/>
          </p:cNvSpPr>
          <p:nvPr>
            <p:ph idx="1"/>
          </p:nvPr>
        </p:nvSpPr>
        <p:spPr/>
        <p:txBody>
          <a:bodyPr/>
          <a:lstStyle/>
          <a:p>
            <a:r>
              <a:rPr lang="en-US" dirty="0"/>
              <a:t>The young age of a child and their difficulty expressing what occurred/how they are feeling</a:t>
            </a:r>
          </a:p>
          <a:p>
            <a:r>
              <a:rPr lang="en-US" dirty="0"/>
              <a:t>Family taboos on teaching formal names of sexual /private body parts</a:t>
            </a:r>
          </a:p>
          <a:p>
            <a:r>
              <a:rPr lang="en-US" dirty="0"/>
              <a:t>The fact that there is usually little physical evidence and no witnesses</a:t>
            </a:r>
          </a:p>
          <a:p>
            <a:r>
              <a:rPr lang="en-US" dirty="0"/>
              <a:t>Denial by the victim, perpetrator, or family members, especially in cases of incest, that sexual abuse could happen in their family</a:t>
            </a:r>
          </a:p>
          <a:p>
            <a:r>
              <a:rPr lang="en-US" dirty="0"/>
              <a:t>Intimidation or manipulation of the child and/or non-offending parent by the perpetrator</a:t>
            </a:r>
          </a:p>
          <a:p>
            <a:endParaRPr lang="en-US" dirty="0"/>
          </a:p>
          <a:p>
            <a:endParaRPr lang="en-US" dirty="0"/>
          </a:p>
          <a:p>
            <a:endParaRPr lang="en-US" dirty="0"/>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pPr>
                <a:defRPr/>
              </a:pPr>
              <a:t>6</a:t>
            </a:fld>
            <a:endParaRPr lang="en-US" dirty="0">
              <a:latin typeface="Arial" charset="0"/>
            </a:endParaRPr>
          </a:p>
        </p:txBody>
      </p:sp>
    </p:spTree>
    <p:extLst>
      <p:ext uri="{BB962C8B-B14F-4D97-AF65-F5344CB8AC3E}">
        <p14:creationId xmlns:p14="http://schemas.microsoft.com/office/powerpoint/2010/main" val="3815944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647" y="947755"/>
            <a:ext cx="8229600" cy="591671"/>
          </a:xfrm>
        </p:spPr>
        <p:txBody>
          <a:bodyPr/>
          <a:lstStyle/>
          <a:p>
            <a:r>
              <a:rPr lang="en-US" dirty="0"/>
              <a:t>Complexity of Child Sexual Abuse (continued)</a:t>
            </a:r>
          </a:p>
        </p:txBody>
      </p:sp>
      <p:sp>
        <p:nvSpPr>
          <p:cNvPr id="3" name="Content Placeholder 2"/>
          <p:cNvSpPr>
            <a:spLocks noGrp="1"/>
          </p:cNvSpPr>
          <p:nvPr>
            <p:ph idx="1"/>
          </p:nvPr>
        </p:nvSpPr>
        <p:spPr>
          <a:xfrm>
            <a:off x="446895" y="1676341"/>
            <a:ext cx="8247888" cy="4881284"/>
          </a:xfrm>
        </p:spPr>
        <p:txBody>
          <a:bodyPr/>
          <a:lstStyle/>
          <a:p>
            <a:r>
              <a:rPr lang="en-US" sz="2400" dirty="0"/>
              <a:t>The defendant’s right to face “their accuser”</a:t>
            </a:r>
          </a:p>
          <a:p>
            <a:r>
              <a:rPr lang="en-US" sz="2400" dirty="0"/>
              <a:t>Family pressures and issues, including drug and alcohol use, lack of supervision, etc.</a:t>
            </a:r>
          </a:p>
          <a:p>
            <a:r>
              <a:rPr lang="en-US" sz="2400" dirty="0"/>
              <a:t>Discomfort with the topic of sex and sexual abuse</a:t>
            </a:r>
          </a:p>
          <a:p>
            <a:r>
              <a:rPr lang="en-US" sz="2400" dirty="0"/>
              <a:t>Often has no physical evidence</a:t>
            </a:r>
          </a:p>
          <a:p>
            <a:r>
              <a:rPr lang="en-US" sz="2400" dirty="0"/>
              <a:t>Generally progressively more intrusive over time</a:t>
            </a:r>
          </a:p>
          <a:p>
            <a:r>
              <a:rPr lang="en-US" sz="2400" dirty="0"/>
              <a:t>Prior negative experiences during investigations or anticipation of such</a:t>
            </a:r>
          </a:p>
          <a:p>
            <a:r>
              <a:rPr lang="en-US" sz="2400" dirty="0"/>
              <a:t>Sense of intruding into family space</a:t>
            </a:r>
          </a:p>
          <a:p>
            <a:r>
              <a:rPr lang="en-US" sz="2400" dirty="0"/>
              <a:t>Multi-generational/extended family patterns of sexual abuse</a:t>
            </a:r>
          </a:p>
          <a:p>
            <a:endParaRPr lang="en-US" dirty="0"/>
          </a:p>
          <a:p>
            <a:endParaRPr lang="en-US" dirty="0"/>
          </a:p>
          <a:p>
            <a:endParaRPr lang="en-US" dirty="0"/>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pPr>
                <a:defRPr/>
              </a:pPr>
              <a:t>7</a:t>
            </a:fld>
            <a:endParaRPr lang="en-US" dirty="0">
              <a:latin typeface="Arial" charset="0"/>
            </a:endParaRPr>
          </a:p>
        </p:txBody>
      </p:sp>
    </p:spTree>
    <p:extLst>
      <p:ext uri="{BB962C8B-B14F-4D97-AF65-F5344CB8AC3E}">
        <p14:creationId xmlns:p14="http://schemas.microsoft.com/office/powerpoint/2010/main" val="3302497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772" y="983381"/>
            <a:ext cx="8229600" cy="591671"/>
          </a:xfrm>
        </p:spPr>
        <p:txBody>
          <a:bodyPr/>
          <a:lstStyle/>
          <a:p>
            <a:r>
              <a:rPr lang="en-US" dirty="0"/>
              <a:t>Complexity of Child Sexual Abuse (continued)</a:t>
            </a:r>
          </a:p>
        </p:txBody>
      </p:sp>
      <p:sp>
        <p:nvSpPr>
          <p:cNvPr id="3" name="Content Placeholder 2"/>
          <p:cNvSpPr>
            <a:spLocks noGrp="1"/>
          </p:cNvSpPr>
          <p:nvPr>
            <p:ph idx="1"/>
          </p:nvPr>
        </p:nvSpPr>
        <p:spPr>
          <a:xfrm>
            <a:off x="446894" y="1711966"/>
            <a:ext cx="8247888" cy="4881284"/>
          </a:xfrm>
        </p:spPr>
        <p:txBody>
          <a:bodyPr/>
          <a:lstStyle/>
          <a:p>
            <a:r>
              <a:rPr lang="en-US" dirty="0"/>
              <a:t>Difficulty believing that an adult could obtain sexual gratification from a child, especially in the judicial system</a:t>
            </a:r>
          </a:p>
          <a:p>
            <a:r>
              <a:rPr lang="en-US" dirty="0"/>
              <a:t>Inability to cope with what happened to the child</a:t>
            </a:r>
          </a:p>
          <a:p>
            <a:r>
              <a:rPr lang="en-US" dirty="0"/>
              <a:t>The loss of trust they feel toward the perpetrator and questioning if anyone can be trusted</a:t>
            </a:r>
          </a:p>
          <a:p>
            <a:r>
              <a:rPr lang="en-US" dirty="0"/>
              <a:t>Blaming of the child for the incident</a:t>
            </a:r>
          </a:p>
          <a:p>
            <a:r>
              <a:rPr lang="en-US" dirty="0"/>
              <a:t>Dealing with multiple people/entities</a:t>
            </a:r>
          </a:p>
          <a:p>
            <a:endParaRPr lang="en-US" dirty="0"/>
          </a:p>
          <a:p>
            <a:pPr marL="0" indent="0">
              <a:buNone/>
            </a:pPr>
            <a:endParaRPr lang="en-US" sz="1200" dirty="0"/>
          </a:p>
          <a:p>
            <a:pPr marL="0" indent="0">
              <a:buNone/>
            </a:pPr>
            <a:r>
              <a:rPr lang="en-US" sz="1200" dirty="0"/>
              <a:t>This information is adapted from </a:t>
            </a:r>
            <a:r>
              <a:rPr lang="en-US" sz="1200" i="1" dirty="0"/>
              <a:t>Child Abuse and Exploitation: Improving Investigations and Protecting Victims</a:t>
            </a:r>
            <a:r>
              <a:rPr lang="en-US" sz="1200" dirty="0"/>
              <a:t>, Office of Juvenile Justice and Delinquency Prevention, January 1995.</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pPr>
                <a:defRPr/>
              </a:pPr>
              <a:t>8</a:t>
            </a:fld>
            <a:endParaRPr lang="en-US" dirty="0">
              <a:latin typeface="Arial" charset="0"/>
            </a:endParaRPr>
          </a:p>
        </p:txBody>
      </p:sp>
    </p:spTree>
    <p:extLst>
      <p:ext uri="{BB962C8B-B14F-4D97-AF65-F5344CB8AC3E}">
        <p14:creationId xmlns:p14="http://schemas.microsoft.com/office/powerpoint/2010/main" val="323170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Amended CPSL Definition of Perpetrator</a:t>
            </a:r>
          </a:p>
        </p:txBody>
      </p:sp>
      <p:sp>
        <p:nvSpPr>
          <p:cNvPr id="3" name="Content Placeholder 2"/>
          <p:cNvSpPr>
            <a:spLocks noGrp="1"/>
          </p:cNvSpPr>
          <p:nvPr>
            <p:ph idx="1"/>
          </p:nvPr>
        </p:nvSpPr>
        <p:spPr/>
        <p:txBody>
          <a:bodyPr/>
          <a:lstStyle/>
          <a:p>
            <a:pPr marL="0" indent="0">
              <a:buNone/>
            </a:pPr>
            <a:r>
              <a:rPr lang="en-US" dirty="0"/>
              <a:t>A person who has committed child abuse as defined in this section. The following shall apply:</a:t>
            </a:r>
          </a:p>
          <a:p>
            <a:pPr marL="457200" indent="-457200">
              <a:buFont typeface="+mj-lt"/>
              <a:buAutoNum type="arabicPeriod"/>
            </a:pPr>
            <a:r>
              <a:rPr lang="en-US" dirty="0"/>
              <a:t>The term includes only the following:</a:t>
            </a:r>
          </a:p>
          <a:p>
            <a:pPr marL="914400" lvl="1" indent="-514350">
              <a:buFont typeface="+mj-lt"/>
              <a:buAutoNum type="romanLcPeriod"/>
            </a:pPr>
            <a:r>
              <a:rPr lang="en-US" sz="1900" dirty="0"/>
              <a:t>A parent of the child</a:t>
            </a:r>
          </a:p>
          <a:p>
            <a:pPr marL="914400" lvl="1" indent="-514350">
              <a:buFont typeface="+mj-lt"/>
              <a:buAutoNum type="romanLcPeriod"/>
            </a:pPr>
            <a:r>
              <a:rPr lang="en-US" sz="1900" dirty="0"/>
              <a:t>A spouse or former spouse of the child’s parent</a:t>
            </a:r>
          </a:p>
          <a:p>
            <a:pPr marL="914400" lvl="1" indent="-514350">
              <a:buFont typeface="+mj-lt"/>
              <a:buAutoNum type="romanLcPeriod"/>
            </a:pPr>
            <a:r>
              <a:rPr lang="en-US" sz="1900" dirty="0"/>
              <a:t>A paramour or former paramour of the child’s parent</a:t>
            </a:r>
          </a:p>
          <a:p>
            <a:pPr marL="914400" lvl="1" indent="-514350">
              <a:buFont typeface="+mj-lt"/>
              <a:buAutoNum type="romanLcPeriod"/>
            </a:pPr>
            <a:r>
              <a:rPr lang="en-US" sz="1900" dirty="0"/>
              <a:t>A person 14 years of age or older and responsible for the child’s welfare</a:t>
            </a:r>
          </a:p>
          <a:p>
            <a:pPr marL="914400" lvl="1" indent="-514350">
              <a:buFont typeface="+mj-lt"/>
              <a:buAutoNum type="romanLcPeriod"/>
            </a:pPr>
            <a:r>
              <a:rPr lang="en-US" sz="1900" dirty="0"/>
              <a:t>An individual 14 years of age or older who resides in the same home as the child</a:t>
            </a:r>
          </a:p>
          <a:p>
            <a:pPr marL="914400" lvl="1" indent="-514350">
              <a:buFont typeface="+mj-lt"/>
              <a:buAutoNum type="romanLcPeriod"/>
            </a:pPr>
            <a:r>
              <a:rPr lang="en-US" sz="1900" dirty="0"/>
              <a:t>An individual 18 years of age or older who does not reside in the same home as the child but is related within the third degree of consanguinity or affinity by birth or adoption to the child</a:t>
            </a:r>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pPr>
                <a:defRPr/>
              </a:pPr>
              <a:t>9</a:t>
            </a:fld>
            <a:endParaRPr lang="en-US" dirty="0">
              <a:latin typeface="Arial" charset="0"/>
            </a:endParaRPr>
          </a:p>
        </p:txBody>
      </p:sp>
    </p:spTree>
    <p:extLst>
      <p:ext uri="{BB962C8B-B14F-4D97-AF65-F5344CB8AC3E}">
        <p14:creationId xmlns:p14="http://schemas.microsoft.com/office/powerpoint/2010/main" val="2973510284"/>
      </p:ext>
    </p:extLst>
  </p:cSld>
  <p:clrMapOvr>
    <a:masterClrMapping/>
  </p:clrMapOvr>
</p:sld>
</file>

<file path=ppt/theme/theme1.xml><?xml version="1.0" encoding="utf-8"?>
<a:theme xmlns:a="http://schemas.openxmlformats.org/drawingml/2006/main" name="PwrPntTrnrDvlpdTmplt081711">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Georgia"/>
        <a:ea typeface="Osaka"/>
        <a:cs typeface=""/>
      </a:majorFont>
      <a:minorFont>
        <a:latin typeface="Georgia"/>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6"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61F5F3140ACFC4B999548D0C4FE20A1" ma:contentTypeVersion="12" ma:contentTypeDescription="Create a new document." ma:contentTypeScope="" ma:versionID="926697512a696002d44355a6701c6d04">
  <xsd:schema xmlns:xsd="http://www.w3.org/2001/XMLSchema" xmlns:xs="http://www.w3.org/2001/XMLSchema" xmlns:p="http://schemas.microsoft.com/office/2006/metadata/properties" xmlns:ns2="0f708cff-2e9b-4f08-bc58-c81d1a4fe008" xmlns:ns3="11d65098-8ef3-4d2d-9eb9-bcd24ea44e49" targetNamespace="http://schemas.microsoft.com/office/2006/metadata/properties" ma:root="true" ma:fieldsID="8ce25ec9c18ed7c0d308f78bbb8a02c6" ns2:_="" ns3:_="">
    <xsd:import namespace="0f708cff-2e9b-4f08-bc58-c81d1a4fe008"/>
    <xsd:import namespace="11d65098-8ef3-4d2d-9eb9-bcd24ea44e4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Location" minOccurs="0"/>
                <xsd:element ref="ns2:MediaServiceEventHashCode" minOccurs="0"/>
                <xsd:element ref="ns2:MediaServiceGenerationTim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708cff-2e9b-4f08-bc58-c81d1a4fe008"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1d65098-8ef3-4d2d-9eb9-bcd24ea44e4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11d65098-8ef3-4d2d-9eb9-bcd24ea44e49">
      <UserInfo>
        <DisplayName/>
        <AccountId xsi:nil="true"/>
        <AccountType/>
      </UserInfo>
    </SharedWithUsers>
  </documentManagement>
</p:properties>
</file>

<file path=customXml/itemProps1.xml><?xml version="1.0" encoding="utf-8"?>
<ds:datastoreItem xmlns:ds="http://schemas.openxmlformats.org/officeDocument/2006/customXml" ds:itemID="{79C299D5-4F4E-441F-93A4-C9A212803E80}"/>
</file>

<file path=customXml/itemProps2.xml><?xml version="1.0" encoding="utf-8"?>
<ds:datastoreItem xmlns:ds="http://schemas.openxmlformats.org/officeDocument/2006/customXml" ds:itemID="{ACA60796-407D-4F7D-A4B2-A6CF1A386894}">
  <ds:schemaRefs>
    <ds:schemaRef ds:uri="http://schemas.microsoft.com/sharepoint/v3/contenttype/forms"/>
  </ds:schemaRefs>
</ds:datastoreItem>
</file>

<file path=customXml/itemProps3.xml><?xml version="1.0" encoding="utf-8"?>
<ds:datastoreItem xmlns:ds="http://schemas.openxmlformats.org/officeDocument/2006/customXml" ds:itemID="{AED6475A-F69A-4539-8687-D7A92B716798}">
  <ds:schemaRefs>
    <ds:schemaRef ds:uri="http://schemas.microsoft.com/office/2006/metadata/properties"/>
    <ds:schemaRef ds:uri="http://schemas.microsoft.com/office/infopath/2007/PartnerControls"/>
    <ds:schemaRef ds:uri="dfc80c4b-6fa3-477c-9f87-410f15734463"/>
  </ds:schemaRefs>
</ds:datastoreItem>
</file>

<file path=docProps/app.xml><?xml version="1.0" encoding="utf-8"?>
<Properties xmlns="http://schemas.openxmlformats.org/officeDocument/2006/extended-properties" xmlns:vt="http://schemas.openxmlformats.org/officeDocument/2006/docPropsVTypes">
  <Template>PwrPntTrnrDvlpdTmplt081711</Template>
  <TotalTime>4502</TotalTime>
  <Words>4347</Words>
  <Application>Microsoft Office PowerPoint</Application>
  <PresentationFormat>On-screen Show (4:3)</PresentationFormat>
  <Paragraphs>591</Paragraphs>
  <Slides>56</Slides>
  <Notes>3</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PwrPntTrnrDvlpdTmplt081711</vt:lpstr>
      <vt:lpstr>PowerPoint Presentation</vt:lpstr>
      <vt:lpstr>Child Sexual Abuse Certification Series</vt:lpstr>
      <vt:lpstr>Learning Objectives</vt:lpstr>
      <vt:lpstr>Agenda on Day One</vt:lpstr>
      <vt:lpstr>“How I Learned to Drive”</vt:lpstr>
      <vt:lpstr>Complexity of Child Sexual Abuse</vt:lpstr>
      <vt:lpstr>Complexity of Child Sexual Abuse (continued)</vt:lpstr>
      <vt:lpstr>Complexity of Child Sexual Abuse (continued)</vt:lpstr>
      <vt:lpstr>Amended CPSL Definition of Perpetrator</vt:lpstr>
      <vt:lpstr>Amended CPSL Definition of Perpetrator (continued)</vt:lpstr>
      <vt:lpstr>PowerPoint Presentation</vt:lpstr>
      <vt:lpstr>PowerPoint Presentation</vt:lpstr>
      <vt:lpstr>Scope of Investigation</vt:lpstr>
      <vt:lpstr>Investigative Goals</vt:lpstr>
      <vt:lpstr>Activity</vt:lpstr>
      <vt:lpstr>A Successful Interviewer</vt:lpstr>
      <vt:lpstr>Definitions of Interview Types</vt:lpstr>
      <vt:lpstr>Definitions of Interview Types (continued)</vt:lpstr>
      <vt:lpstr>Additional Resources</vt:lpstr>
      <vt:lpstr>Mary Referral Script</vt:lpstr>
      <vt:lpstr>Reporting to ChildLine</vt:lpstr>
      <vt:lpstr>Receipt of Reports by a CCYA</vt:lpstr>
      <vt:lpstr>When a Health Care Provider Makes a Report Involving an Infant</vt:lpstr>
      <vt:lpstr>Reporting Scenario #1</vt:lpstr>
      <vt:lpstr>Reporting Scenario #2</vt:lpstr>
      <vt:lpstr>Definitions of Safety and Risk</vt:lpstr>
      <vt:lpstr>Stages of the Interview Process</vt:lpstr>
      <vt:lpstr>Exclusions to Child Abuse</vt:lpstr>
      <vt:lpstr>Definition of Culture</vt:lpstr>
      <vt:lpstr>Sequencing of Interviews</vt:lpstr>
      <vt:lpstr>Location of Interviews</vt:lpstr>
      <vt:lpstr>Electronic Recording</vt:lpstr>
      <vt:lpstr>Advantages of Electronic Recording</vt:lpstr>
      <vt:lpstr>Tender Years Act Scramble Instructions (42 Pa. C.S.A. §5985.1, Admissibility of certain statements)</vt:lpstr>
      <vt:lpstr>Interviewing Tools</vt:lpstr>
      <vt:lpstr>Family Tree for the Doe-Davis Family</vt:lpstr>
      <vt:lpstr>Activity: Rules of the Interview</vt:lpstr>
      <vt:lpstr>Children’s Communication Sequencing</vt:lpstr>
      <vt:lpstr>Activity</vt:lpstr>
      <vt:lpstr>Stages of the Interview Process</vt:lpstr>
      <vt:lpstr>PowerPoint Presentation</vt:lpstr>
      <vt:lpstr>Incorporating the Six Domains</vt:lpstr>
      <vt:lpstr>Agenda on Day 2</vt:lpstr>
      <vt:lpstr>Reasons a Child May Purposefully Disclose</vt:lpstr>
      <vt:lpstr>Critical Thinking Skills</vt:lpstr>
      <vt:lpstr>Critical Thinking Skills (continued)</vt:lpstr>
      <vt:lpstr>Critical Thinking Skills Activity</vt:lpstr>
      <vt:lpstr>Thinking Errors</vt:lpstr>
      <vt:lpstr>Thinking Errors (continued)</vt:lpstr>
      <vt:lpstr>Activity</vt:lpstr>
      <vt:lpstr>Common Sex Offender Assessment Areas:</vt:lpstr>
      <vt:lpstr>Delay of Notification</vt:lpstr>
      <vt:lpstr>Interviewing Alleged Perpetrators</vt:lpstr>
      <vt:lpstr>Assuring the Child’s Safety </vt:lpstr>
      <vt:lpstr>Act 55 </vt:lpstr>
      <vt:lpstr>Collaboration with Other Agencies</vt:lpstr>
    </vt:vector>
  </TitlesOfParts>
  <Company>The University of Pittsburgh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Melanie Miller</dc:creator>
  <cp:keywords>Templates</cp:keywords>
  <cp:lastModifiedBy>Merovich, Andrea Michelle Albert</cp:lastModifiedBy>
  <cp:revision>311</cp:revision>
  <cp:lastPrinted>2015-02-17T20:28:51Z</cp:lastPrinted>
  <dcterms:created xsi:type="dcterms:W3CDTF">2014-09-29T17:40:12Z</dcterms:created>
  <dcterms:modified xsi:type="dcterms:W3CDTF">2021-01-20T12:38:27Z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0x010100061F5F3140ACFC4B999548D0C4FE20A1</vt:lpwstr>
  </property>
  <property fmtid="{D5CDD505-2E9C-101B-9397-08002B2CF9AE}" pid="3" name="Order">
    <vt:r8>19298800</vt:r8>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ies>
</file>